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Libre Franklin"/>
      <p:regular r:id="rId46"/>
      <p:bold r:id="rId47"/>
      <p:italic r:id="rId48"/>
      <p:boldItalic r:id="rId49"/>
    </p:embeddedFont>
    <p:embeddedFont>
      <p:font typeface="Gill Sans"/>
      <p:regular r:id="rId50"/>
      <p:bold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500">
          <p15:clr>
            <a:srgbClr val="A4A3A4"/>
          </p15:clr>
        </p15:guide>
        <p15:guide id="3" pos="4951">
          <p15:clr>
            <a:srgbClr val="A4A3A4"/>
          </p15:clr>
        </p15:guide>
      </p15:sldGuideLst>
    </p:ext>
    <p:ext uri="GoogleSlidesCustomDataVersion2">
      <go:slidesCustomData xmlns:go="http://customooxmlschemas.google.com/" r:id="rId56" roundtripDataSignature="AMtx7mh9ijXKZcVtIkpF1iewVZUeTgCJ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500" orient="horz"/>
        <p:guide pos="495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LibreFranklin-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breFranklin-italic.fntdata"/><Relationship Id="rId47" Type="http://schemas.openxmlformats.org/officeDocument/2006/relationships/font" Target="fonts/LibreFranklin-bold.fntdata"/><Relationship Id="rId49" Type="http://schemas.openxmlformats.org/officeDocument/2006/relationships/font" Target="fonts/LibreFrankl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illSans-bold.fntdata"/><Relationship Id="rId50" Type="http://schemas.openxmlformats.org/officeDocument/2006/relationships/font" Target="fonts/GillSans-regular.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users/stokpic-692575/?utm_source=link-attribution&amp;utm_medium=referral&amp;utm_campaign=image&amp;utm_content=731900" TargetMode="External"/><Relationship Id="rId3" Type="http://schemas.openxmlformats.org/officeDocument/2006/relationships/hyperlink" Target="https://pixabay.com/?utm_source=link-attribution&amp;utm_medium=referral&amp;utm_campaign=image&amp;utm_content=731900" TargetMode="External"/><Relationship Id="rId4" Type="http://schemas.openxmlformats.org/officeDocument/2006/relationships/hyperlink" Target="https://pixabay.com/photos/man-jumping-mountains-73190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man-with-binary-code-projected-on-his-face-5474028/" TargetMode="External"/><Relationship Id="rId3" Type="http://schemas.openxmlformats.org/officeDocument/2006/relationships/hyperlink" Target="https://www.pexels.com/photo/man-with-binary-code-projected-on-his-face-547402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phyranywhere.com/users/academic-researcher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phyranywhere.com/users/academic-researcher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person-holding-a-smartphone-7567228/" TargetMode="External"/><Relationship Id="rId3" Type="http://schemas.openxmlformats.org/officeDocument/2006/relationships/hyperlink" Target="https://www.pexels.com/photo/a-person-holding-a-smartphone-7567228/"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bstract-accuracy-accurate-aim-262438/" TargetMode="External"/><Relationship Id="rId3" Type="http://schemas.openxmlformats.org/officeDocument/2006/relationships/hyperlink" Target="https://www.pexels.com/photo/abstract-accuracy-accurate-aim-262438/"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cons8.com/icon/4Z2nCrz5iPY2/github" TargetMode="External"/><Relationship Id="rId3" Type="http://schemas.openxmlformats.org/officeDocument/2006/relationships/hyperlink" Target="https://icons8.com/icon/4Z2nCrz5iPY2/github" TargetMode="External"/><Relationship Id="rId4" Type="http://schemas.openxmlformats.org/officeDocument/2006/relationships/hyperlink" Target="https://icons8.com/icon/4Z2nCrz5iPY2/github" TargetMode="External"/><Relationship Id="rId9" Type="http://schemas.openxmlformats.org/officeDocument/2006/relationships/hyperlink" Target="https://icons8.com/" TargetMode="External"/><Relationship Id="rId5" Type="http://schemas.openxmlformats.org/officeDocument/2006/relationships/hyperlink" Target="https://icons8.com/" TargetMode="External"/><Relationship Id="rId6" Type="http://schemas.openxmlformats.org/officeDocument/2006/relationships/hyperlink" Target="https://icons8.com/" TargetMode="External"/><Relationship Id="rId7" Type="http://schemas.openxmlformats.org/officeDocument/2006/relationships/hyperlink" Target="https://icons8.com/icon/8808/linkedin" TargetMode="External"/><Relationship Id="rId8" Type="http://schemas.openxmlformats.org/officeDocument/2006/relationships/hyperlink" Target="https://icons8.c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bstract-accuracy-accurate-aim-262438/" TargetMode="External"/><Relationship Id="rId3" Type="http://schemas.openxmlformats.org/officeDocument/2006/relationships/hyperlink" Target="https://www.pexels.com/photo/abstract-accuracy-accurate-aim-262438/"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bstract-accuracy-accurate-aim-262438/" TargetMode="External"/><Relationship Id="rId3" Type="http://schemas.openxmlformats.org/officeDocument/2006/relationships/hyperlink" Target="https://www.pexels.com/photo/abstract-accuracy-accurate-aim-262438/"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bstract-accuracy-accurate-aim-262438/" TargetMode="External"/><Relationship Id="rId3" Type="http://schemas.openxmlformats.org/officeDocument/2006/relationships/hyperlink" Target="https://www.pexels.com/photo/abstract-accuracy-accurate-aim-262438/"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abstract-accuracy-accurate-aim-262438/" TargetMode="External"/><Relationship Id="rId3" Type="http://schemas.openxmlformats.org/officeDocument/2006/relationships/hyperlink" Target="https://www.pexels.com/photo/abstract-accuracy-accurate-aim-262438/"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photo/man-with-binary-code-projected-on-his-face-5474028/" TargetMode="External"/><Relationship Id="rId3" Type="http://schemas.openxmlformats.org/officeDocument/2006/relationships/hyperlink" Target="https://www.pexels.com/photo/man-with-binary-code-projected-on-his-face-5474028/"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Image by </a:t>
            </a:r>
            <a:r>
              <a:rPr lang="en-US" sz="1800" u="sng">
                <a:solidFill>
                  <a:schemeClr val="hlink"/>
                </a:solidFill>
                <a:latin typeface="Open Sans"/>
                <a:ea typeface="Open Sans"/>
                <a:cs typeface="Open Sans"/>
                <a:sym typeface="Open Sans"/>
                <a:hlinkClick r:id="rId2"/>
              </a:rPr>
              <a:t>stokpic</a:t>
            </a:r>
            <a:r>
              <a:rPr lang="en-US" sz="1800">
                <a:latin typeface="Calibri"/>
                <a:ea typeface="Calibri"/>
                <a:cs typeface="Calibri"/>
                <a:sym typeface="Calibri"/>
              </a:rPr>
              <a:t> from </a:t>
            </a:r>
            <a:r>
              <a:rPr lang="en-US" sz="1800" u="sng">
                <a:solidFill>
                  <a:schemeClr val="hlink"/>
                </a:solidFill>
                <a:latin typeface="Open Sans"/>
                <a:ea typeface="Open Sans"/>
                <a:cs typeface="Open Sans"/>
                <a:sym typeface="Open Sans"/>
                <a:hlinkClick r:id="rId3"/>
              </a:rPr>
              <a:t>Pixabay</a:t>
            </a:r>
            <a:r>
              <a:rPr lang="en-US" sz="1800">
                <a:latin typeface="Calibri"/>
                <a:ea typeface="Calibri"/>
                <a:cs typeface="Calibri"/>
                <a:sym typeface="Calibri"/>
              </a:rPr>
              <a:t> </a:t>
            </a: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4">
                  <a:extLst>
                    <a:ext uri="{A12FA001-AC4F-418D-AE19-62706E023703}">
                      <ahyp:hlinkClr val="tx"/>
                    </a:ext>
                  </a:extLst>
                </a:hlinkClick>
              </a:rPr>
              <a:t>https://pixabay.com/photos/man-jumping-mountains-731900/</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166" name="Google Shape;16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cottonbro studio: </a:t>
            </a:r>
            <a:r>
              <a:rPr lang="en-US" sz="1800" u="sng">
                <a:solidFill>
                  <a:schemeClr val="hlink"/>
                </a:solidFill>
                <a:latin typeface="Calibri"/>
                <a:ea typeface="Calibri"/>
                <a:cs typeface="Calibri"/>
                <a:sym typeface="Calibri"/>
                <a:hlinkClick r:id="rId2"/>
              </a:rPr>
              <a:t>https://www.pexels.com/photo/man-with-binary-code-projected-on-his-face-5474028/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https://www.pexels.com/photo/man-with-binary-code-projected-on-his-face-5474028/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264" name="Google Shape;26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0" name="Google Shape;28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2" name="Google Shape;29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04" name="Google Shape;30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6" name="Google Shape;31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9" name="Google Shape;32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341" name="Google Shape;34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353" name="Google Shape;35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365" name="Google Shape;36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377" name="Google Shape;37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Academics and Researchers | Zephyr™ Performance Systems (zephyranywhere.com)</a:t>
            </a:r>
            <a:r>
              <a:rPr lang="en-US"/>
              <a:t>  Photo from https://www.zephyranywhere.com/</a:t>
            </a:r>
            <a:endParaRPr/>
          </a:p>
        </p:txBody>
      </p:sp>
      <p:sp>
        <p:nvSpPr>
          <p:cNvPr id="173" name="Google Shape;17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d12f0f90a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g27d12f0f90a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390" name="Google Shape;390;g27d12f0f90a_6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d12f0f90a_6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7d12f0f90a_6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02" name="Google Shape;402;g27d12f0f90a_6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15" name="Google Shape;41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27" name="Google Shape;42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39" name="Google Shape;43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52" name="Google Shape;45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d24b93a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27d24b93a4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65" name="Google Shape;465;g27d24b93a4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484" name="Google Shape;4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d092b0f2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7d092b0f2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494" name="Google Shape;494;g27d092b0f2c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d092b0f2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7d092b0f2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05" name="Google Shape;505;g27d092b0f2c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Academics and Researchers | Zephyr™ Performance Systems (zephyranywhere.com)</a:t>
            </a:r>
            <a:r>
              <a:rPr lang="en-US"/>
              <a:t>  Photo from https://www.zephyranywhere.com/</a:t>
            </a:r>
            <a:endParaRPr/>
          </a:p>
        </p:txBody>
      </p:sp>
      <p:sp>
        <p:nvSpPr>
          <p:cNvPr id="185" name="Google Shape;18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7d092b0f2c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27d092b0f2c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38" name="Google Shape;538;g27d092b0f2c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7d092b0f2c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27d092b0f2c_0_2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53" name="Google Shape;553;g27d092b0f2c_0_2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7d092b0f2c_0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27d092b0f2c_0_2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63" name="Google Shape;563;g27d092b0f2c_0_2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d092b0f2c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27d092b0f2c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80" name="Google Shape;580;g27d092b0f2c_0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7d092b0f2c_0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7d092b0f2c_0_3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2" name="Google Shape;592;g27d092b0f2c_0_3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7d092b0f2c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27d092b0f2c_0_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02" name="Google Shape;602;g27d092b0f2c_0_4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7d092b0f2c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27d092b0f2c_0_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14" name="Google Shape;614;g27d092b0f2c_0_4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d092b0f2c_0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27d092b0f2c_0_4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Tima Miroshnichenko: </a:t>
            </a:r>
            <a:r>
              <a:rPr lang="en-US" sz="1800" u="sng">
                <a:solidFill>
                  <a:schemeClr val="hlink"/>
                </a:solidFill>
                <a:latin typeface="Calibri"/>
                <a:ea typeface="Calibri"/>
                <a:cs typeface="Calibri"/>
                <a:sym typeface="Calibri"/>
                <a:hlinkClick r:id="rId2"/>
              </a:rPr>
              <a:t>https://www.pexels.com/photo/a-person-holding-a-smartphone-7567228/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https://www.pexels.com/photo/a-person-holding-a-smartphone-7567228/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p:txBody>
      </p:sp>
      <p:sp>
        <p:nvSpPr>
          <p:cNvPr id="625" name="Google Shape;625;g27d092b0f2c_0_4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7d092b0f2c_0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27d092b0f2c_0_4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36" name="Google Shape;636;g27d092b0f2c_0_4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7d092b0f2c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27d092b0f2c_0_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647" name="Google Shape;647;g27d092b0f2c_0_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Pixabay: </a:t>
            </a:r>
            <a:r>
              <a:rPr lang="en-US" sz="1800" u="sng">
                <a:solidFill>
                  <a:schemeClr val="hlink"/>
                </a:solidFill>
                <a:latin typeface="Calibri"/>
                <a:ea typeface="Calibri"/>
                <a:cs typeface="Calibri"/>
                <a:sym typeface="Calibri"/>
                <a:hlinkClick r:id="rId2"/>
              </a:rPr>
              <a:t>https://www.pexels.com/photo/abstract-accuracy-accurate-aim-262438/</a:t>
            </a:r>
            <a:r>
              <a:rPr lang="en-US" sz="1800">
                <a:latin typeface="Calibri"/>
                <a:ea typeface="Calibri"/>
                <a:cs typeface="Calibri"/>
                <a:sym typeface="Calibri"/>
              </a:rPr>
              <a:t> </a:t>
            </a: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https://www.pexels.com/photo/abstract-accuracy-accurate-aim-262438/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197" name="Google Shape;19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u="sng">
                <a:solidFill>
                  <a:schemeClr val="hlink"/>
                </a:solidFill>
                <a:latin typeface="Arial"/>
                <a:ea typeface="Arial"/>
                <a:cs typeface="Arial"/>
                <a:sym typeface="Arial"/>
                <a:hlinkClick r:id="rId2"/>
              </a:rPr>
              <a:t>https://github.com/a1441/Summer_School_2023/tree/main</a:t>
            </a:r>
            <a:br>
              <a:rPr lang="en-US" u="sng">
                <a:solidFill>
                  <a:schemeClr val="hlink"/>
                </a:solidFill>
                <a:latin typeface="Arial"/>
                <a:ea typeface="Arial"/>
                <a:cs typeface="Arial"/>
                <a:sym typeface="Arial"/>
                <a:hlinkClick r:id="rId3"/>
              </a:rPr>
            </a:br>
            <a:endParaRPr u="sng">
              <a:solidFill>
                <a:schemeClr val="hlink"/>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u="sng">
                <a:solidFill>
                  <a:schemeClr val="hlink"/>
                </a:solidFill>
                <a:latin typeface="Arial"/>
                <a:ea typeface="Arial"/>
                <a:cs typeface="Arial"/>
                <a:sym typeface="Arial"/>
                <a:hlinkClick r:id="rId4"/>
              </a:rPr>
              <a:t>GitHub</a:t>
            </a:r>
            <a:r>
              <a:rPr lang="en-US">
                <a:solidFill>
                  <a:srgbClr val="1A1A1A"/>
                </a:solidFill>
                <a:latin typeface="Arial"/>
                <a:ea typeface="Arial"/>
                <a:cs typeface="Arial"/>
                <a:sym typeface="Arial"/>
              </a:rPr>
              <a:t> icon by</a:t>
            </a:r>
            <a:r>
              <a:rPr lang="en-US">
                <a:solidFill>
                  <a:srgbClr val="1A1A1A"/>
                </a:solidFill>
                <a:uFill>
                  <a:noFill/>
                </a:uFill>
                <a:latin typeface="Arial"/>
                <a:ea typeface="Arial"/>
                <a:cs typeface="Arial"/>
                <a:sym typeface="Arial"/>
                <a:hlinkClick r:id="rId5">
                  <a:extLst>
                    <a:ext uri="{A12FA001-AC4F-418D-AE19-62706E023703}">
                      <ahyp:hlinkClr val="tx"/>
                    </a:ext>
                  </a:extLst>
                </a:hlinkClick>
              </a:rPr>
              <a:t> </a:t>
            </a:r>
            <a:r>
              <a:rPr lang="en-US" u="sng">
                <a:solidFill>
                  <a:schemeClr val="hlink"/>
                </a:solidFill>
                <a:latin typeface="Arial"/>
                <a:ea typeface="Arial"/>
                <a:cs typeface="Arial"/>
                <a:sym typeface="Arial"/>
                <a:hlinkClick r:id="rId6"/>
              </a:rPr>
              <a:t>Icons8</a:t>
            </a:r>
            <a:r>
              <a:rPr lang="en-US">
                <a:latin typeface="Arial"/>
                <a:ea typeface="Arial"/>
                <a:cs typeface="Arial"/>
                <a:sym typeface="Arial"/>
              </a:rPr>
              <a:t> </a:t>
            </a:r>
            <a:r>
              <a:rPr lang="en-US"/>
              <a:t>&lt;a target="_blank" href="https://icons8.com/icon/4Z2nCrz5iPY2/github"&gt;GitHub&lt;/a&gt; icon by &lt;a target="_blank" href="https://icons8.com"&gt;Icons8&lt;/a&gt;</a:t>
            </a:r>
            <a:endParaRPr/>
          </a:p>
          <a:p>
            <a:pPr indent="0" lvl="0" marL="0" rtl="0" algn="l">
              <a:lnSpc>
                <a:spcPct val="115000"/>
              </a:lnSpc>
              <a:spcBef>
                <a:spcPts val="0"/>
              </a:spcBef>
              <a:spcAft>
                <a:spcPts val="0"/>
              </a:spcAft>
              <a:buNone/>
            </a:pPr>
            <a:r>
              <a:rPr lang="en-US" u="sng">
                <a:solidFill>
                  <a:schemeClr val="hlink"/>
                </a:solidFill>
                <a:latin typeface="Arial"/>
                <a:ea typeface="Arial"/>
                <a:cs typeface="Arial"/>
                <a:sym typeface="Arial"/>
                <a:hlinkClick r:id="rId7"/>
              </a:rPr>
              <a:t>LinkedIn</a:t>
            </a:r>
            <a:r>
              <a:rPr lang="en-US">
                <a:solidFill>
                  <a:srgbClr val="1A1A1A"/>
                </a:solidFill>
                <a:latin typeface="Arial"/>
                <a:ea typeface="Arial"/>
                <a:cs typeface="Arial"/>
                <a:sym typeface="Arial"/>
              </a:rPr>
              <a:t> icon by</a:t>
            </a:r>
            <a:r>
              <a:rPr lang="en-US">
                <a:solidFill>
                  <a:srgbClr val="1A1A1A"/>
                </a:solidFill>
                <a:uFill>
                  <a:noFill/>
                </a:uFill>
                <a:latin typeface="Arial"/>
                <a:ea typeface="Arial"/>
                <a:cs typeface="Arial"/>
                <a:sym typeface="Arial"/>
                <a:hlinkClick r:id="rId8">
                  <a:extLst>
                    <a:ext uri="{A12FA001-AC4F-418D-AE19-62706E023703}">
                      <ahyp:hlinkClr val="tx"/>
                    </a:ext>
                  </a:extLst>
                </a:hlinkClick>
              </a:rPr>
              <a:t> </a:t>
            </a:r>
            <a:r>
              <a:rPr lang="en-US" u="sng">
                <a:solidFill>
                  <a:schemeClr val="hlink"/>
                </a:solidFill>
                <a:latin typeface="Arial"/>
                <a:ea typeface="Arial"/>
                <a:cs typeface="Arial"/>
                <a:sym typeface="Arial"/>
                <a:hlinkClick r:id="rId9"/>
              </a:rPr>
              <a:t>Icons8</a:t>
            </a:r>
            <a:r>
              <a:rPr lang="en-US">
                <a:latin typeface="Arial"/>
                <a:ea typeface="Arial"/>
                <a:cs typeface="Arial"/>
                <a:sym typeface="Arial"/>
              </a:rPr>
              <a:t> </a:t>
            </a:r>
            <a:r>
              <a:rPr lang="en-US"/>
              <a:t>&lt;a target="_blank" href="https://icons8.com/icon/8808/linkedin"&gt;LinkedIn&lt;/a&gt; icon by &lt;a target="_blank" href="https://icons8.com"&gt;Icons8&lt;/a&gt;</a:t>
            </a:r>
            <a:endParaRPr/>
          </a:p>
        </p:txBody>
      </p:sp>
      <p:sp>
        <p:nvSpPr>
          <p:cNvPr id="656" name="Google Shape;6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Photo by Pixabay: </a:t>
            </a:r>
            <a:r>
              <a:rPr lang="en-US" sz="1200" u="sng">
                <a:solidFill>
                  <a:schemeClr val="hlink"/>
                </a:solidFill>
                <a:latin typeface="Calibri"/>
                <a:ea typeface="Calibri"/>
                <a:cs typeface="Calibri"/>
                <a:sym typeface="Calibri"/>
                <a:hlinkClick r:id="rId2"/>
              </a:rPr>
              <a:t>https://www.pexels.com/photo/abstract-accuracy-accurate-aim-262438/</a:t>
            </a:r>
            <a:r>
              <a:rPr lang="en-US" sz="1200">
                <a:latin typeface="Calibri"/>
                <a:ea typeface="Calibri"/>
                <a:cs typeface="Calibri"/>
                <a:sym typeface="Calibri"/>
              </a:rPr>
              <a:t> </a:t>
            </a:r>
            <a:r>
              <a:rPr i="1" lang="en-US" sz="1200">
                <a:solidFill>
                  <a:srgbClr val="595959"/>
                </a:solidFill>
                <a:latin typeface="Calibri"/>
                <a:ea typeface="Calibri"/>
                <a:cs typeface="Calibri"/>
                <a:sym typeface="Calibri"/>
              </a:rPr>
              <a:t>From &lt;</a:t>
            </a:r>
            <a:r>
              <a:rPr i="1" lang="en-US" sz="1200" u="sng">
                <a:solidFill>
                  <a:srgbClr val="595959"/>
                </a:solidFill>
                <a:latin typeface="Calibri"/>
                <a:ea typeface="Calibri"/>
                <a:cs typeface="Calibri"/>
                <a:sym typeface="Calibri"/>
                <a:hlinkClick r:id="rId3">
                  <a:extLst>
                    <a:ext uri="{A12FA001-AC4F-418D-AE19-62706E023703}">
                      <ahyp:hlinkClr val="tx"/>
                    </a:ext>
                  </a:extLst>
                </a:hlinkClick>
              </a:rPr>
              <a:t>https://www.pexels.com/photo/abstract-accuracy-accurate-aim-262438/</a:t>
            </a:r>
            <a:r>
              <a:rPr i="1" lang="en-US" sz="1200">
                <a:solidFill>
                  <a:srgbClr val="595959"/>
                </a:solidFill>
                <a:latin typeface="Calibri"/>
                <a:ea typeface="Calibri"/>
                <a:cs typeface="Calibri"/>
                <a:sym typeface="Calibri"/>
              </a:rPr>
              <a:t>&gt;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08" name="Google Shape;20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Photo by Pixabay: </a:t>
            </a:r>
            <a:r>
              <a:rPr lang="en-US" sz="1200" u="sng">
                <a:solidFill>
                  <a:schemeClr val="hlink"/>
                </a:solidFill>
                <a:latin typeface="Calibri"/>
                <a:ea typeface="Calibri"/>
                <a:cs typeface="Calibri"/>
                <a:sym typeface="Calibri"/>
                <a:hlinkClick r:id="rId2"/>
              </a:rPr>
              <a:t>https://www.pexels.com/photo/abstract-accuracy-accurate-aim-262438/</a:t>
            </a:r>
            <a:r>
              <a:rPr lang="en-US" sz="1200">
                <a:latin typeface="Calibri"/>
                <a:ea typeface="Calibri"/>
                <a:cs typeface="Calibri"/>
                <a:sym typeface="Calibri"/>
              </a:rPr>
              <a:t> </a:t>
            </a:r>
            <a:r>
              <a:rPr i="1" lang="en-US" sz="1200">
                <a:solidFill>
                  <a:srgbClr val="595959"/>
                </a:solidFill>
                <a:latin typeface="Calibri"/>
                <a:ea typeface="Calibri"/>
                <a:cs typeface="Calibri"/>
                <a:sym typeface="Calibri"/>
              </a:rPr>
              <a:t>From &lt;</a:t>
            </a:r>
            <a:r>
              <a:rPr i="1" lang="en-US" sz="1200" u="sng">
                <a:solidFill>
                  <a:srgbClr val="595959"/>
                </a:solidFill>
                <a:latin typeface="Calibri"/>
                <a:ea typeface="Calibri"/>
                <a:cs typeface="Calibri"/>
                <a:sym typeface="Calibri"/>
                <a:hlinkClick r:id="rId3">
                  <a:extLst>
                    <a:ext uri="{A12FA001-AC4F-418D-AE19-62706E023703}">
                      <ahyp:hlinkClr val="tx"/>
                    </a:ext>
                  </a:extLst>
                </a:hlinkClick>
              </a:rPr>
              <a:t>https://www.pexels.com/photo/abstract-accuracy-accurate-aim-262438/</a:t>
            </a:r>
            <a:r>
              <a:rPr i="1" lang="en-US" sz="1200">
                <a:solidFill>
                  <a:srgbClr val="595959"/>
                </a:solidFill>
                <a:latin typeface="Calibri"/>
                <a:ea typeface="Calibri"/>
                <a:cs typeface="Calibri"/>
                <a:sym typeface="Calibri"/>
              </a:rPr>
              <a:t>&gt;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19" name="Google Shape;2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Photo by Pixabay: </a:t>
            </a:r>
            <a:r>
              <a:rPr lang="en-US" sz="1200" u="sng">
                <a:solidFill>
                  <a:schemeClr val="hlink"/>
                </a:solidFill>
                <a:latin typeface="Calibri"/>
                <a:ea typeface="Calibri"/>
                <a:cs typeface="Calibri"/>
                <a:sym typeface="Calibri"/>
                <a:hlinkClick r:id="rId2"/>
              </a:rPr>
              <a:t>https://www.pexels.com/photo/abstract-accuracy-accurate-aim-262438/</a:t>
            </a:r>
            <a:r>
              <a:rPr lang="en-US" sz="1200">
                <a:latin typeface="Calibri"/>
                <a:ea typeface="Calibri"/>
                <a:cs typeface="Calibri"/>
                <a:sym typeface="Calibri"/>
              </a:rPr>
              <a:t> </a:t>
            </a:r>
            <a:r>
              <a:rPr i="1" lang="en-US" sz="1200">
                <a:solidFill>
                  <a:srgbClr val="595959"/>
                </a:solidFill>
                <a:latin typeface="Calibri"/>
                <a:ea typeface="Calibri"/>
                <a:cs typeface="Calibri"/>
                <a:sym typeface="Calibri"/>
              </a:rPr>
              <a:t>From &lt;</a:t>
            </a:r>
            <a:r>
              <a:rPr i="1" lang="en-US" sz="1200" u="sng">
                <a:solidFill>
                  <a:srgbClr val="595959"/>
                </a:solidFill>
                <a:latin typeface="Calibri"/>
                <a:ea typeface="Calibri"/>
                <a:cs typeface="Calibri"/>
                <a:sym typeface="Calibri"/>
                <a:hlinkClick r:id="rId3">
                  <a:extLst>
                    <a:ext uri="{A12FA001-AC4F-418D-AE19-62706E023703}">
                      <ahyp:hlinkClr val="tx"/>
                    </a:ext>
                  </a:extLst>
                </a:hlinkClick>
              </a:rPr>
              <a:t>https://www.pexels.com/photo/abstract-accuracy-accurate-aim-262438/</a:t>
            </a:r>
            <a:r>
              <a:rPr i="1" lang="en-US" sz="1200">
                <a:solidFill>
                  <a:srgbClr val="595959"/>
                </a:solidFill>
                <a:latin typeface="Calibri"/>
                <a:ea typeface="Calibri"/>
                <a:cs typeface="Calibri"/>
                <a:sym typeface="Calibri"/>
              </a:rPr>
              <a:t>&gt;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30" name="Google Shape;23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Photo by Pixabay: </a:t>
            </a:r>
            <a:r>
              <a:rPr lang="en-US" sz="1200" u="sng">
                <a:solidFill>
                  <a:schemeClr val="hlink"/>
                </a:solidFill>
                <a:latin typeface="Calibri"/>
                <a:ea typeface="Calibri"/>
                <a:cs typeface="Calibri"/>
                <a:sym typeface="Calibri"/>
                <a:hlinkClick r:id="rId2"/>
              </a:rPr>
              <a:t>https://www.pexels.com/photo/abstract-accuracy-accurate-aim-262438/</a:t>
            </a:r>
            <a:r>
              <a:rPr lang="en-US" sz="1200">
                <a:latin typeface="Calibri"/>
                <a:ea typeface="Calibri"/>
                <a:cs typeface="Calibri"/>
                <a:sym typeface="Calibri"/>
              </a:rPr>
              <a:t> </a:t>
            </a:r>
            <a:r>
              <a:rPr i="1" lang="en-US" sz="1200">
                <a:solidFill>
                  <a:srgbClr val="595959"/>
                </a:solidFill>
                <a:latin typeface="Calibri"/>
                <a:ea typeface="Calibri"/>
                <a:cs typeface="Calibri"/>
                <a:sym typeface="Calibri"/>
              </a:rPr>
              <a:t>From &lt;</a:t>
            </a:r>
            <a:r>
              <a:rPr i="1" lang="en-US" sz="1200" u="sng">
                <a:solidFill>
                  <a:srgbClr val="595959"/>
                </a:solidFill>
                <a:latin typeface="Calibri"/>
                <a:ea typeface="Calibri"/>
                <a:cs typeface="Calibri"/>
                <a:sym typeface="Calibri"/>
                <a:hlinkClick r:id="rId3">
                  <a:extLst>
                    <a:ext uri="{A12FA001-AC4F-418D-AE19-62706E023703}">
                      <ahyp:hlinkClr val="tx"/>
                    </a:ext>
                  </a:extLst>
                </a:hlinkClick>
              </a:rPr>
              <a:t>https://www.pexels.com/photo/abstract-accuracy-accurate-aim-262438/</a:t>
            </a:r>
            <a:r>
              <a:rPr i="1" lang="en-US" sz="1200">
                <a:solidFill>
                  <a:srgbClr val="595959"/>
                </a:solidFill>
                <a:latin typeface="Calibri"/>
                <a:ea typeface="Calibri"/>
                <a:cs typeface="Calibri"/>
                <a:sym typeface="Calibri"/>
              </a:rPr>
              <a:t>&gt; </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241" name="Google Shape;24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Photo by cottonbro studio: </a:t>
            </a:r>
            <a:r>
              <a:rPr lang="en-US" sz="1800" u="sng">
                <a:solidFill>
                  <a:schemeClr val="hlink"/>
                </a:solidFill>
                <a:latin typeface="Calibri"/>
                <a:ea typeface="Calibri"/>
                <a:cs typeface="Calibri"/>
                <a:sym typeface="Calibri"/>
                <a:hlinkClick r:id="rId2"/>
              </a:rPr>
              <a:t>https://www.pexels.com/photo/man-with-binary-code-projected-on-his-face-5474028/</a:t>
            </a:r>
            <a:endParaRPr sz="1800">
              <a:latin typeface="Calibri"/>
              <a:ea typeface="Calibri"/>
              <a:cs typeface="Calibri"/>
              <a:sym typeface="Calibri"/>
            </a:endParaRPr>
          </a:p>
          <a:p>
            <a:pPr indent="0" lvl="0" marL="0" marR="0" rtl="0" algn="l">
              <a:spcBef>
                <a:spcPts val="0"/>
              </a:spcBef>
              <a:spcAft>
                <a:spcPts val="0"/>
              </a:spcAft>
              <a:buNone/>
            </a:pPr>
            <a:r>
              <a:rPr lang="en-US" sz="1800">
                <a:latin typeface="Calibri"/>
                <a:ea typeface="Calibri"/>
                <a:cs typeface="Calibri"/>
                <a:sym typeface="Calibri"/>
              </a:rPr>
              <a:t> </a:t>
            </a:r>
            <a:endParaRPr/>
          </a:p>
          <a:p>
            <a:pPr indent="0" lvl="0" marL="0" rtl="0" algn="l">
              <a:spcBef>
                <a:spcPts val="0"/>
              </a:spcBef>
              <a:spcAft>
                <a:spcPts val="0"/>
              </a:spcAft>
              <a:buNone/>
            </a:pPr>
            <a:r>
              <a:rPr i="1" lang="en-US" sz="1800">
                <a:solidFill>
                  <a:srgbClr val="595959"/>
                </a:solidFill>
                <a:latin typeface="Calibri"/>
                <a:ea typeface="Calibri"/>
                <a:cs typeface="Calibri"/>
                <a:sym typeface="Calibri"/>
              </a:rPr>
              <a:t>From &lt;</a:t>
            </a:r>
            <a:r>
              <a:rPr i="1" lang="en-US" sz="1800" u="sng">
                <a:solidFill>
                  <a:srgbClr val="595959"/>
                </a:solidFill>
                <a:latin typeface="Calibri"/>
                <a:ea typeface="Calibri"/>
                <a:cs typeface="Calibri"/>
                <a:sym typeface="Calibri"/>
                <a:hlinkClick r:id="rId3">
                  <a:extLst>
                    <a:ext uri="{A12FA001-AC4F-418D-AE19-62706E023703}">
                      <ahyp:hlinkClr val="tx"/>
                    </a:ext>
                  </a:extLst>
                </a:hlinkClick>
              </a:rPr>
              <a:t>https://www.pexels.com/photo/man-with-binary-code-projected-on-his-face-5474028/</a:t>
            </a:r>
            <a:r>
              <a:rPr i="1" lang="en-US" sz="1800">
                <a:solidFill>
                  <a:srgbClr val="595959"/>
                </a:solidFill>
                <a:latin typeface="Calibri"/>
                <a:ea typeface="Calibri"/>
                <a:cs typeface="Calibri"/>
                <a:sym typeface="Calibri"/>
              </a:rPr>
              <a:t>&gt; </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252" name="Google Shape;25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ate">
  <p:cSld name="Title Slide with Date">
    <p:spTree>
      <p:nvGrpSpPr>
        <p:cNvPr id="12" name="Shape 12"/>
        <p:cNvGrpSpPr/>
        <p:nvPr/>
      </p:nvGrpSpPr>
      <p:grpSpPr>
        <a:xfrm>
          <a:off x="0" y="0"/>
          <a:ext cx="0" cy="0"/>
          <a:chOff x="0" y="0"/>
          <a:chExt cx="0" cy="0"/>
        </a:xfrm>
      </p:grpSpPr>
      <p:sp>
        <p:nvSpPr>
          <p:cNvPr id="13" name="Google Shape;13;p27"/>
          <p:cNvSpPr/>
          <p:nvPr/>
        </p:nvSpPr>
        <p:spPr>
          <a:xfrm>
            <a:off x="129540" y="128016"/>
            <a:ext cx="11932920" cy="6601968"/>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14" name="Google Shape;14;p27"/>
          <p:cNvSpPr/>
          <p:nvPr/>
        </p:nvSpPr>
        <p:spPr>
          <a:xfrm>
            <a:off x="129540" y="128016"/>
            <a:ext cx="11932920" cy="6601968"/>
          </a:xfrm>
          <a:prstGeom prst="rect">
            <a:avLst/>
          </a:prstGeom>
          <a:gradFill>
            <a:gsLst>
              <a:gs pos="0">
                <a:srgbClr val="B2B2B2">
                  <a:alpha val="69803"/>
                </a:srgbClr>
              </a:gs>
              <a:gs pos="100000">
                <a:srgbClr val="969696">
                  <a:alpha val="6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15" name="Google Shape;15;p27"/>
          <p:cNvSpPr txBox="1"/>
          <p:nvPr>
            <p:ph idx="1" type="body"/>
          </p:nvPr>
        </p:nvSpPr>
        <p:spPr>
          <a:xfrm>
            <a:off x="3912235" y="1680191"/>
            <a:ext cx="4367531" cy="32441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2000"/>
              <a:buNone/>
              <a:defRPr b="1" i="0" sz="2000">
                <a:solidFill>
                  <a:schemeClr val="lt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 name="Google Shape;16;p27"/>
          <p:cNvSpPr txBox="1"/>
          <p:nvPr>
            <p:ph type="title"/>
          </p:nvPr>
        </p:nvSpPr>
        <p:spPr>
          <a:xfrm>
            <a:off x="1037021" y="2107415"/>
            <a:ext cx="10117959" cy="228135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8000"/>
              <a:buFont typeface="Gill Sans"/>
              <a:buNone/>
              <a:defRPr b="0"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2" type="body"/>
          </p:nvPr>
        </p:nvSpPr>
        <p:spPr>
          <a:xfrm>
            <a:off x="3912235" y="1333943"/>
            <a:ext cx="4367531" cy="32441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2300"/>
              <a:buNone/>
              <a:defRPr b="0" i="0" sz="23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7"/>
          <p:cNvSpPr txBox="1"/>
          <p:nvPr>
            <p:ph idx="3" type="body"/>
          </p:nvPr>
        </p:nvSpPr>
        <p:spPr>
          <a:xfrm>
            <a:off x="1050857" y="4720037"/>
            <a:ext cx="10090287" cy="1101897"/>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3500"/>
              <a:buNone/>
              <a:defRPr b="0" i="0" sz="3500">
                <a:solidFill>
                  <a:schemeClr val="lt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7"/>
          <p:cNvSpPr/>
          <p:nvPr/>
        </p:nvSpPr>
        <p:spPr>
          <a:xfrm>
            <a:off x="4879848" y="4453465"/>
            <a:ext cx="2432304" cy="640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itle Slide">
  <p:cSld name="Image and Title Slide">
    <p:spTree>
      <p:nvGrpSpPr>
        <p:cNvPr id="82" name="Shape 82"/>
        <p:cNvGrpSpPr/>
        <p:nvPr/>
      </p:nvGrpSpPr>
      <p:grpSpPr>
        <a:xfrm>
          <a:off x="0" y="0"/>
          <a:ext cx="0" cy="0"/>
          <a:chOff x="0" y="0"/>
          <a:chExt cx="0" cy="0"/>
        </a:xfrm>
      </p:grpSpPr>
      <p:sp>
        <p:nvSpPr>
          <p:cNvPr id="83" name="Google Shape;83;p36"/>
          <p:cNvSpPr/>
          <p:nvPr>
            <p:ph idx="2" type="pic"/>
          </p:nvPr>
        </p:nvSpPr>
        <p:spPr>
          <a:xfrm>
            <a:off x="130175" y="128588"/>
            <a:ext cx="11931650" cy="6600825"/>
          </a:xfrm>
          <a:prstGeom prst="rect">
            <a:avLst/>
          </a:prstGeom>
          <a:noFill/>
          <a:ln>
            <a:noFill/>
          </a:ln>
        </p:spPr>
      </p:sp>
      <p:sp>
        <p:nvSpPr>
          <p:cNvPr id="84" name="Google Shape;84;p36"/>
          <p:cNvSpPr/>
          <p:nvPr/>
        </p:nvSpPr>
        <p:spPr>
          <a:xfrm>
            <a:off x="11645798" y="6386170"/>
            <a:ext cx="307239" cy="34381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5" name="Google Shape;85;p36"/>
          <p:cNvSpPr/>
          <p:nvPr/>
        </p:nvSpPr>
        <p:spPr>
          <a:xfrm>
            <a:off x="129540" y="128016"/>
            <a:ext cx="11932920" cy="2368296"/>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6" name="Google Shape;86;p36"/>
          <p:cNvSpPr txBox="1"/>
          <p:nvPr>
            <p:ph idx="1" type="body"/>
          </p:nvPr>
        </p:nvSpPr>
        <p:spPr>
          <a:xfrm>
            <a:off x="838201" y="1835244"/>
            <a:ext cx="10515599" cy="629105"/>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chemeClr val="lt2"/>
              </a:buClr>
              <a:buSzPts val="2300"/>
              <a:buNone/>
              <a:defRPr b="0" i="0" sz="2300">
                <a:solidFill>
                  <a:schemeClr val="lt2"/>
                </a:solidFill>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6"/>
          <p:cNvSpPr txBox="1"/>
          <p:nvPr>
            <p:ph type="title"/>
          </p:nvPr>
        </p:nvSpPr>
        <p:spPr>
          <a:xfrm>
            <a:off x="838200" y="557629"/>
            <a:ext cx="10515600" cy="132556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6"/>
          <p:cNvSpPr/>
          <p:nvPr/>
        </p:nvSpPr>
        <p:spPr>
          <a:xfrm>
            <a:off x="3759708" y="1667974"/>
            <a:ext cx="4672584"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Layout">
  <p:cSld name="Media Layout">
    <p:spTree>
      <p:nvGrpSpPr>
        <p:cNvPr id="89" name="Shape 89"/>
        <p:cNvGrpSpPr/>
        <p:nvPr/>
      </p:nvGrpSpPr>
      <p:grpSpPr>
        <a:xfrm>
          <a:off x="0" y="0"/>
          <a:ext cx="0" cy="0"/>
          <a:chOff x="0" y="0"/>
          <a:chExt cx="0" cy="0"/>
        </a:xfrm>
      </p:grpSpPr>
      <p:sp>
        <p:nvSpPr>
          <p:cNvPr id="90" name="Google Shape;90;p37"/>
          <p:cNvSpPr/>
          <p:nvPr/>
        </p:nvSpPr>
        <p:spPr>
          <a:xfrm>
            <a:off x="129540" y="128016"/>
            <a:ext cx="11932920" cy="6601968"/>
          </a:xfrm>
          <a:prstGeom prst="rect">
            <a:avLst/>
          </a:prstGeom>
          <a:gradFill>
            <a:gsLst>
              <a:gs pos="0">
                <a:srgbClr val="B2B2B2">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1" name="Google Shape;91;p37"/>
          <p:cNvSpPr/>
          <p:nvPr>
            <p:ph idx="2" type="pic"/>
          </p:nvPr>
        </p:nvSpPr>
        <p:spPr>
          <a:xfrm>
            <a:off x="130175" y="128588"/>
            <a:ext cx="11931650" cy="6600825"/>
          </a:xfrm>
          <a:prstGeom prst="rect">
            <a:avLst/>
          </a:prstGeom>
          <a:noFill/>
          <a:ln>
            <a:noFill/>
          </a:ln>
        </p:spPr>
      </p:sp>
      <p:sp>
        <p:nvSpPr>
          <p:cNvPr id="92" name="Google Shape;92;p37"/>
          <p:cNvSpPr txBox="1"/>
          <p:nvPr>
            <p:ph type="title"/>
          </p:nvPr>
        </p:nvSpPr>
        <p:spPr>
          <a:xfrm>
            <a:off x="838200" y="268873"/>
            <a:ext cx="10515600" cy="132556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7"/>
          <p:cNvSpPr/>
          <p:nvPr>
            <p:ph idx="3" type="media"/>
          </p:nvPr>
        </p:nvSpPr>
        <p:spPr>
          <a:xfrm>
            <a:off x="1395984" y="1497770"/>
            <a:ext cx="9400032" cy="4215384"/>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2"/>
              </a:buClr>
              <a:buSzPts val="1400"/>
              <a:buFont typeface="Arial"/>
              <a:buNone/>
              <a:defRPr b="0" i="0" sz="1400" u="none" cap="none" strike="noStrike">
                <a:solidFill>
                  <a:schemeClr val="dk2"/>
                </a:solidFill>
                <a:latin typeface="Libre Franklin"/>
                <a:ea typeface="Libre Franklin"/>
                <a:cs typeface="Libre Franklin"/>
                <a:sym typeface="Libre Franklin"/>
              </a:defRPr>
            </a:lvl1pPr>
            <a:lvl2pPr lvl="1"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Libre Franklin"/>
                <a:ea typeface="Libre Franklin"/>
                <a:cs typeface="Libre Franklin"/>
                <a:sym typeface="Libre Franklin"/>
              </a:defRPr>
            </a:lvl2pPr>
            <a:lvl3pPr lvl="2"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Libre Franklin"/>
                <a:ea typeface="Libre Franklin"/>
                <a:cs typeface="Libre Franklin"/>
                <a:sym typeface="Libre Franklin"/>
              </a:defRPr>
            </a:lvl3pPr>
            <a:lvl4pPr lvl="3"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4pPr>
            <a:lvl5pPr lvl="4"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94" name="Google Shape;94;p37"/>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chemeClr val="lt1"/>
                </a:solidFill>
                <a:latin typeface="Gill Sans"/>
                <a:ea typeface="Gill Sans"/>
                <a:cs typeface="Gill Sans"/>
                <a:sym typeface="Gill Sans"/>
              </a:rPr>
              <a:t>Human Activity Recognition</a:t>
            </a:r>
            <a:endParaRPr/>
          </a:p>
        </p:txBody>
      </p:sp>
      <p:cxnSp>
        <p:nvCxnSpPr>
          <p:cNvPr id="95" name="Google Shape;95;p37"/>
          <p:cNvCxnSpPr/>
          <p:nvPr/>
        </p:nvCxnSpPr>
        <p:spPr>
          <a:xfrm flipH="1" rot="10800000">
            <a:off x="419100" y="798384"/>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6" name="Shape 96"/>
        <p:cNvGrpSpPr/>
        <p:nvPr/>
      </p:nvGrpSpPr>
      <p:grpSpPr>
        <a:xfrm>
          <a:off x="0" y="0"/>
          <a:ext cx="0" cy="0"/>
          <a:chOff x="0" y="0"/>
          <a:chExt cx="0" cy="0"/>
        </a:xfrm>
      </p:grpSpPr>
      <p:sp>
        <p:nvSpPr>
          <p:cNvPr descr="View of a mountain range" id="97" name="Google Shape;97;p38"/>
          <p:cNvSpPr/>
          <p:nvPr/>
        </p:nvSpPr>
        <p:spPr>
          <a:xfrm>
            <a:off x="129540" y="128016"/>
            <a:ext cx="11932920" cy="6601968"/>
          </a:xfrm>
          <a:prstGeom prst="rect">
            <a:avLst/>
          </a:prstGeom>
          <a:blipFill rotWithShape="1">
            <a:blip r:embed="rId2">
              <a:alphaModFix/>
            </a:blip>
            <a:stretch>
              <a:fillRect b="0" l="-16" r="-15"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8" name="Google Shape;98;p38"/>
          <p:cNvSpPr/>
          <p:nvPr/>
        </p:nvSpPr>
        <p:spPr>
          <a:xfrm>
            <a:off x="129540" y="128016"/>
            <a:ext cx="11932920" cy="6601968"/>
          </a:xfrm>
          <a:prstGeom prst="rect">
            <a:avLst/>
          </a:prstGeom>
          <a:gradFill>
            <a:gsLst>
              <a:gs pos="0">
                <a:srgbClr val="B2B2B2">
                  <a:alpha val="69803"/>
                </a:srgbClr>
              </a:gs>
              <a:gs pos="100000">
                <a:srgbClr val="969696">
                  <a:alpha val="6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9" name="Google Shape;99;p38"/>
          <p:cNvSpPr txBox="1"/>
          <p:nvPr>
            <p:ph type="title"/>
          </p:nvPr>
        </p:nvSpPr>
        <p:spPr>
          <a:xfrm>
            <a:off x="1037021" y="2107415"/>
            <a:ext cx="10117959" cy="228135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8000"/>
              <a:buFont typeface="Gill Sans"/>
              <a:buNone/>
              <a:defRPr b="0"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8"/>
          <p:cNvSpPr/>
          <p:nvPr/>
        </p:nvSpPr>
        <p:spPr>
          <a:xfrm>
            <a:off x="4879848" y="4453465"/>
            <a:ext cx="2432304" cy="640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1" name="Google Shape;101;p38"/>
          <p:cNvSpPr txBox="1"/>
          <p:nvPr>
            <p:ph idx="1" type="subTitle"/>
          </p:nvPr>
        </p:nvSpPr>
        <p:spPr>
          <a:xfrm>
            <a:off x="1037021" y="4720036"/>
            <a:ext cx="10117959" cy="1101898"/>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2"/>
              </a:buClr>
              <a:buSzPts val="3500"/>
              <a:buNone/>
              <a:defRPr b="0" i="0" sz="3500">
                <a:solidFill>
                  <a:schemeClr val="lt2"/>
                </a:solidFill>
              </a:defRPr>
            </a:lvl1pPr>
            <a:lvl2pPr lvl="1" algn="l">
              <a:lnSpc>
                <a:spcPct val="90000"/>
              </a:lnSpc>
              <a:spcBef>
                <a:spcPts val="500"/>
              </a:spcBef>
              <a:spcAft>
                <a:spcPts val="0"/>
              </a:spcAft>
              <a:buClr>
                <a:schemeClr val="dk2"/>
              </a:buClr>
              <a:buSzPts val="1800"/>
              <a:buChar char="•"/>
              <a:defRPr/>
            </a:lvl2pPr>
            <a:lvl3pPr lvl="2" algn="l">
              <a:lnSpc>
                <a:spcPct val="90000"/>
              </a:lnSpc>
              <a:spcBef>
                <a:spcPts val="500"/>
              </a:spcBef>
              <a:spcAft>
                <a:spcPts val="0"/>
              </a:spcAft>
              <a:buClr>
                <a:schemeClr val="dk2"/>
              </a:buClr>
              <a:buSzPts val="1800"/>
              <a:buChar char="•"/>
              <a:defRPr/>
            </a:lvl3pPr>
            <a:lvl4pPr lvl="3" algn="l">
              <a:lnSpc>
                <a:spcPct val="90000"/>
              </a:lnSpc>
              <a:spcBef>
                <a:spcPts val="500"/>
              </a:spcBef>
              <a:spcAft>
                <a:spcPts val="0"/>
              </a:spcAft>
              <a:buClr>
                <a:schemeClr val="dk2"/>
              </a:buClr>
              <a:buSzPts val="1800"/>
              <a:buChar char="•"/>
              <a:defRPr/>
            </a:lvl4pPr>
            <a:lvl5pPr lvl="4" algn="l">
              <a:lnSpc>
                <a:spcPct val="90000"/>
              </a:lnSpc>
              <a:spcBef>
                <a:spcPts val="500"/>
              </a:spcBef>
              <a:spcAft>
                <a:spcPts val="0"/>
              </a:spcAft>
              <a:buClr>
                <a:schemeClr val="dk2"/>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2" name="Shape 102"/>
        <p:cNvGrpSpPr/>
        <p:nvPr/>
      </p:nvGrpSpPr>
      <p:grpSpPr>
        <a:xfrm>
          <a:off x="0" y="0"/>
          <a:ext cx="0" cy="0"/>
          <a:chOff x="0" y="0"/>
          <a:chExt cx="0" cy="0"/>
        </a:xfrm>
      </p:grpSpPr>
      <p:sp>
        <p:nvSpPr>
          <p:cNvPr id="103" name="Google Shape;103;p39"/>
          <p:cNvSpPr/>
          <p:nvPr>
            <p:ph idx="2" type="pic"/>
          </p:nvPr>
        </p:nvSpPr>
        <p:spPr>
          <a:xfrm>
            <a:off x="130175" y="128588"/>
            <a:ext cx="11931650" cy="6600825"/>
          </a:xfrm>
          <a:prstGeom prst="rect">
            <a:avLst/>
          </a:prstGeom>
          <a:noFill/>
          <a:ln>
            <a:noFill/>
          </a:ln>
        </p:spPr>
      </p:sp>
      <p:sp>
        <p:nvSpPr>
          <p:cNvPr id="104" name="Google Shape;104;p39"/>
          <p:cNvSpPr/>
          <p:nvPr/>
        </p:nvSpPr>
        <p:spPr>
          <a:xfrm>
            <a:off x="129539" y="128016"/>
            <a:ext cx="11932919" cy="6601968"/>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5" name="Google Shape;105;p39"/>
          <p:cNvSpPr/>
          <p:nvPr/>
        </p:nvSpPr>
        <p:spPr>
          <a:xfrm>
            <a:off x="915026" y="1747488"/>
            <a:ext cx="442800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6" name="Google Shape;106;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08" name="Shape 108"/>
        <p:cNvGrpSpPr/>
        <p:nvPr/>
      </p:nvGrpSpPr>
      <p:grpSpPr>
        <a:xfrm>
          <a:off x="0" y="0"/>
          <a:ext cx="0" cy="0"/>
          <a:chOff x="0" y="0"/>
          <a:chExt cx="0" cy="0"/>
        </a:xfrm>
      </p:grpSpPr>
      <p:sp>
        <p:nvSpPr>
          <p:cNvPr id="109" name="Google Shape;109;p40"/>
          <p:cNvSpPr/>
          <p:nvPr>
            <p:ph idx="2" type="pic"/>
          </p:nvPr>
        </p:nvSpPr>
        <p:spPr>
          <a:xfrm>
            <a:off x="130175" y="128588"/>
            <a:ext cx="11931650" cy="6600825"/>
          </a:xfrm>
          <a:prstGeom prst="rect">
            <a:avLst/>
          </a:prstGeom>
          <a:noFill/>
          <a:ln>
            <a:noFill/>
          </a:ln>
        </p:spPr>
      </p:sp>
      <p:sp>
        <p:nvSpPr>
          <p:cNvPr id="110" name="Google Shape;110;p40"/>
          <p:cNvSpPr/>
          <p:nvPr/>
        </p:nvSpPr>
        <p:spPr>
          <a:xfrm>
            <a:off x="129539" y="128016"/>
            <a:ext cx="11932919" cy="6601968"/>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1" name="Google Shape;111;p40"/>
          <p:cNvSpPr/>
          <p:nvPr/>
        </p:nvSpPr>
        <p:spPr>
          <a:xfrm>
            <a:off x="915026" y="1747488"/>
            <a:ext cx="442800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2" name="Google Shape;112;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40"/>
          <p:cNvSpPr txBox="1"/>
          <p:nvPr>
            <p:ph idx="1" type="body"/>
          </p:nvPr>
        </p:nvSpPr>
        <p:spPr>
          <a:xfrm>
            <a:off x="839788" y="1840863"/>
            <a:ext cx="5157787" cy="66421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400"/>
              <a:buNone/>
              <a:defRPr b="1" sz="2400">
                <a:solidFill>
                  <a:schemeClr val="lt2"/>
                </a:solidFill>
              </a:defRPr>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40"/>
          <p:cNvSpPr txBox="1"/>
          <p:nvPr>
            <p:ph idx="3"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sz="2000">
                <a:solidFill>
                  <a:schemeClr val="lt1"/>
                </a:solidFill>
              </a:defRPr>
            </a:lvl1pPr>
            <a:lvl2pPr indent="-342900" lvl="1" marL="914400" algn="l">
              <a:lnSpc>
                <a:spcPct val="90000"/>
              </a:lnSpc>
              <a:spcBef>
                <a:spcPts val="500"/>
              </a:spcBef>
              <a:spcAft>
                <a:spcPts val="0"/>
              </a:spcAft>
              <a:buClr>
                <a:schemeClr val="lt1"/>
              </a:buClr>
              <a:buSzPts val="1800"/>
              <a:buChar char="•"/>
              <a:defRPr sz="1800">
                <a:solidFill>
                  <a:schemeClr val="lt1"/>
                </a:solidFill>
              </a:defRPr>
            </a:lvl2pPr>
            <a:lvl3pPr indent="-330200" lvl="2" marL="1371600" algn="l">
              <a:lnSpc>
                <a:spcPct val="90000"/>
              </a:lnSpc>
              <a:spcBef>
                <a:spcPts val="500"/>
              </a:spcBef>
              <a:spcAft>
                <a:spcPts val="0"/>
              </a:spcAft>
              <a:buClr>
                <a:schemeClr val="lt1"/>
              </a:buClr>
              <a:buSzPts val="1600"/>
              <a:buChar char="•"/>
              <a:defRPr sz="1600">
                <a:solidFill>
                  <a:schemeClr val="lt1"/>
                </a:solidFill>
              </a:defRPr>
            </a:lvl3pPr>
            <a:lvl4pPr indent="-317500" lvl="3" marL="1828800" algn="l">
              <a:lnSpc>
                <a:spcPct val="90000"/>
              </a:lnSpc>
              <a:spcBef>
                <a:spcPts val="500"/>
              </a:spcBef>
              <a:spcAft>
                <a:spcPts val="0"/>
              </a:spcAft>
              <a:buClr>
                <a:schemeClr val="lt1"/>
              </a:buClr>
              <a:buSzPts val="1400"/>
              <a:buChar char="•"/>
              <a:defRPr sz="1400">
                <a:solidFill>
                  <a:schemeClr val="lt1"/>
                </a:solidFill>
              </a:defRPr>
            </a:lvl4pPr>
            <a:lvl5pPr indent="-317500" lvl="4" marL="2286000" algn="l">
              <a:lnSpc>
                <a:spcPct val="9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40"/>
          <p:cNvSpPr txBox="1"/>
          <p:nvPr>
            <p:ph idx="4" type="body"/>
          </p:nvPr>
        </p:nvSpPr>
        <p:spPr>
          <a:xfrm>
            <a:off x="6172200" y="1840863"/>
            <a:ext cx="5183188" cy="6642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400"/>
              <a:buNone/>
              <a:defRPr b="1" sz="2400">
                <a:solidFill>
                  <a:schemeClr val="lt2"/>
                </a:solidFill>
              </a:defRPr>
            </a:lvl1pPr>
            <a:lvl2pPr indent="-228600" lvl="1" marL="914400" algn="l">
              <a:lnSpc>
                <a:spcPct val="90000"/>
              </a:lnSpc>
              <a:spcBef>
                <a:spcPts val="500"/>
              </a:spcBef>
              <a:spcAft>
                <a:spcPts val="0"/>
              </a:spcAft>
              <a:buClr>
                <a:schemeClr val="dk2"/>
              </a:buClr>
              <a:buSzPts val="2000"/>
              <a:buNone/>
              <a:defRPr b="1" sz="2000"/>
            </a:lvl2pPr>
            <a:lvl3pPr indent="-228600" lvl="2" marL="1371600" algn="l">
              <a:lnSpc>
                <a:spcPct val="90000"/>
              </a:lnSpc>
              <a:spcBef>
                <a:spcPts val="500"/>
              </a:spcBef>
              <a:spcAft>
                <a:spcPts val="0"/>
              </a:spcAft>
              <a:buClr>
                <a:schemeClr val="dk2"/>
              </a:buClr>
              <a:buSzPts val="1800"/>
              <a:buNone/>
              <a:defRPr b="1" sz="1800"/>
            </a:lvl3pPr>
            <a:lvl4pPr indent="-228600" lvl="3" marL="1828800" algn="l">
              <a:lnSpc>
                <a:spcPct val="90000"/>
              </a:lnSpc>
              <a:spcBef>
                <a:spcPts val="500"/>
              </a:spcBef>
              <a:spcAft>
                <a:spcPts val="0"/>
              </a:spcAft>
              <a:buClr>
                <a:schemeClr val="dk2"/>
              </a:buClr>
              <a:buSzPts val="1600"/>
              <a:buNone/>
              <a:defRPr b="1" sz="1600"/>
            </a:lvl4pPr>
            <a:lvl5pPr indent="-228600" lvl="4" marL="2286000" algn="l">
              <a:lnSpc>
                <a:spcPct val="90000"/>
              </a:lnSpc>
              <a:spcBef>
                <a:spcPts val="500"/>
              </a:spcBef>
              <a:spcAft>
                <a:spcPts val="0"/>
              </a:spcAft>
              <a:buClr>
                <a:schemeClr val="dk2"/>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40"/>
          <p:cNvSpPr txBox="1"/>
          <p:nvPr>
            <p:ph idx="5"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sz="2000">
                <a:solidFill>
                  <a:schemeClr val="lt1"/>
                </a:solidFill>
              </a:defRPr>
            </a:lvl1pPr>
            <a:lvl2pPr indent="-342900" lvl="1" marL="914400" algn="l">
              <a:lnSpc>
                <a:spcPct val="90000"/>
              </a:lnSpc>
              <a:spcBef>
                <a:spcPts val="500"/>
              </a:spcBef>
              <a:spcAft>
                <a:spcPts val="0"/>
              </a:spcAft>
              <a:buClr>
                <a:schemeClr val="lt1"/>
              </a:buClr>
              <a:buSzPts val="1800"/>
              <a:buChar char="•"/>
              <a:defRPr sz="1800">
                <a:solidFill>
                  <a:schemeClr val="lt1"/>
                </a:solidFill>
              </a:defRPr>
            </a:lvl2pPr>
            <a:lvl3pPr indent="-330200" lvl="2" marL="1371600" algn="l">
              <a:lnSpc>
                <a:spcPct val="90000"/>
              </a:lnSpc>
              <a:spcBef>
                <a:spcPts val="500"/>
              </a:spcBef>
              <a:spcAft>
                <a:spcPts val="0"/>
              </a:spcAft>
              <a:buClr>
                <a:schemeClr val="lt1"/>
              </a:buClr>
              <a:buSzPts val="1600"/>
              <a:buChar char="•"/>
              <a:defRPr sz="1600">
                <a:solidFill>
                  <a:schemeClr val="lt1"/>
                </a:solidFill>
              </a:defRPr>
            </a:lvl3pPr>
            <a:lvl4pPr indent="-317500" lvl="3" marL="1828800" algn="l">
              <a:lnSpc>
                <a:spcPct val="90000"/>
              </a:lnSpc>
              <a:spcBef>
                <a:spcPts val="500"/>
              </a:spcBef>
              <a:spcAft>
                <a:spcPts val="0"/>
              </a:spcAft>
              <a:buClr>
                <a:schemeClr val="lt1"/>
              </a:buClr>
              <a:buSzPts val="1400"/>
              <a:buChar char="•"/>
              <a:defRPr sz="1400">
                <a:solidFill>
                  <a:schemeClr val="lt1"/>
                </a:solidFill>
              </a:defRPr>
            </a:lvl4pPr>
            <a:lvl5pPr indent="-317500" lvl="4" marL="2286000" algn="l">
              <a:lnSpc>
                <a:spcPct val="9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7" name="Shape 117"/>
        <p:cNvGrpSpPr/>
        <p:nvPr/>
      </p:nvGrpSpPr>
      <p:grpSpPr>
        <a:xfrm>
          <a:off x="0" y="0"/>
          <a:ext cx="0" cy="0"/>
          <a:chOff x="0" y="0"/>
          <a:chExt cx="0" cy="0"/>
        </a:xfrm>
      </p:grpSpPr>
      <p:sp>
        <p:nvSpPr>
          <p:cNvPr id="118" name="Google Shape;118;p41"/>
          <p:cNvSpPr/>
          <p:nvPr>
            <p:ph idx="2" type="pic"/>
          </p:nvPr>
        </p:nvSpPr>
        <p:spPr>
          <a:xfrm>
            <a:off x="130175" y="128588"/>
            <a:ext cx="11931650" cy="6600825"/>
          </a:xfrm>
          <a:prstGeom prst="rect">
            <a:avLst/>
          </a:prstGeom>
          <a:noFill/>
          <a:ln>
            <a:noFill/>
          </a:ln>
        </p:spPr>
      </p:sp>
      <p:sp>
        <p:nvSpPr>
          <p:cNvPr id="119" name="Google Shape;119;p41"/>
          <p:cNvSpPr/>
          <p:nvPr/>
        </p:nvSpPr>
        <p:spPr>
          <a:xfrm>
            <a:off x="129539" y="128016"/>
            <a:ext cx="11932919" cy="6601968"/>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0" name="Google Shape;120;p41"/>
          <p:cNvSpPr/>
          <p:nvPr/>
        </p:nvSpPr>
        <p:spPr>
          <a:xfrm>
            <a:off x="915026" y="2105709"/>
            <a:ext cx="374904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1" name="Google Shape;121;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Gill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1"/>
          <p:cNvSpPr txBox="1"/>
          <p:nvPr>
            <p:ph idx="1" type="body"/>
          </p:nvPr>
        </p:nvSpPr>
        <p:spPr>
          <a:xfrm>
            <a:off x="839788" y="2177592"/>
            <a:ext cx="3932237" cy="369139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3" name="Google Shape;123;p41"/>
          <p:cNvSpPr txBox="1"/>
          <p:nvPr>
            <p:ph idx="3" type="body"/>
          </p:nvPr>
        </p:nvSpPr>
        <p:spPr>
          <a:xfrm>
            <a:off x="5180012" y="457200"/>
            <a:ext cx="6172200" cy="5408613"/>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sz="2800">
                <a:solidFill>
                  <a:schemeClr val="lt1"/>
                </a:solidFill>
              </a:defRPr>
            </a:lvl1pPr>
            <a:lvl2pPr indent="-381000" lvl="1" marL="914400" algn="l">
              <a:lnSpc>
                <a:spcPct val="90000"/>
              </a:lnSpc>
              <a:spcBef>
                <a:spcPts val="500"/>
              </a:spcBef>
              <a:spcAft>
                <a:spcPts val="0"/>
              </a:spcAft>
              <a:buClr>
                <a:schemeClr val="lt1"/>
              </a:buClr>
              <a:buSzPts val="2400"/>
              <a:buChar char="•"/>
              <a:defRPr sz="2400">
                <a:solidFill>
                  <a:schemeClr val="lt1"/>
                </a:solidFill>
              </a:defRPr>
            </a:lvl2pPr>
            <a:lvl3pPr indent="-355600" lvl="2" marL="1371600" algn="l">
              <a:lnSpc>
                <a:spcPct val="90000"/>
              </a:lnSpc>
              <a:spcBef>
                <a:spcPts val="500"/>
              </a:spcBef>
              <a:spcAft>
                <a:spcPts val="0"/>
              </a:spcAft>
              <a:buClr>
                <a:schemeClr val="lt1"/>
              </a:buClr>
              <a:buSzPts val="2000"/>
              <a:buChar char="•"/>
              <a:defRPr sz="2000">
                <a:solidFill>
                  <a:schemeClr val="lt1"/>
                </a:solidFill>
              </a:defRPr>
            </a:lvl3pPr>
            <a:lvl4pPr indent="-342900" lvl="3" marL="1828800" algn="l">
              <a:lnSpc>
                <a:spcPct val="90000"/>
              </a:lnSpc>
              <a:spcBef>
                <a:spcPts val="500"/>
              </a:spcBef>
              <a:spcAft>
                <a:spcPts val="0"/>
              </a:spcAft>
              <a:buClr>
                <a:schemeClr val="lt1"/>
              </a:buClr>
              <a:buSzPts val="1800"/>
              <a:buChar char="•"/>
              <a:defRPr sz="1800">
                <a:solidFill>
                  <a:schemeClr val="lt1"/>
                </a:solidFill>
              </a:defRPr>
            </a:lvl4pPr>
            <a:lvl5pPr indent="-342900" lvl="4" marL="2286000" algn="l">
              <a:lnSpc>
                <a:spcPct val="90000"/>
              </a:lnSpc>
              <a:spcBef>
                <a:spcPts val="500"/>
              </a:spcBef>
              <a:spcAft>
                <a:spcPts val="0"/>
              </a:spcAft>
              <a:buClr>
                <a:schemeClr val="lt1"/>
              </a:buClr>
              <a:buSzPts val="1800"/>
              <a:buChar char="•"/>
              <a:defRPr sz="1800">
                <a:solidFill>
                  <a:schemeClr val="lt1"/>
                </a:solidFill>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24" name="Shape 124"/>
        <p:cNvGrpSpPr/>
        <p:nvPr/>
      </p:nvGrpSpPr>
      <p:grpSpPr>
        <a:xfrm>
          <a:off x="0" y="0"/>
          <a:ext cx="0" cy="0"/>
          <a:chOff x="0" y="0"/>
          <a:chExt cx="0" cy="0"/>
        </a:xfrm>
      </p:grpSpPr>
      <p:sp>
        <p:nvSpPr>
          <p:cNvPr id="125" name="Google Shape;125;p42"/>
          <p:cNvSpPr/>
          <p:nvPr>
            <p:ph idx="2" type="pic"/>
          </p:nvPr>
        </p:nvSpPr>
        <p:spPr>
          <a:xfrm>
            <a:off x="130175" y="128588"/>
            <a:ext cx="11931650" cy="6600825"/>
          </a:xfrm>
          <a:prstGeom prst="rect">
            <a:avLst/>
          </a:prstGeom>
          <a:noFill/>
          <a:ln>
            <a:noFill/>
          </a:ln>
        </p:spPr>
      </p:sp>
      <p:sp>
        <p:nvSpPr>
          <p:cNvPr id="126" name="Google Shape;126;p42"/>
          <p:cNvSpPr/>
          <p:nvPr/>
        </p:nvSpPr>
        <p:spPr>
          <a:xfrm>
            <a:off x="129539" y="128016"/>
            <a:ext cx="11932919" cy="6601968"/>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7" name="Google Shape;127;p42"/>
          <p:cNvSpPr/>
          <p:nvPr/>
        </p:nvSpPr>
        <p:spPr>
          <a:xfrm>
            <a:off x="915026" y="2105709"/>
            <a:ext cx="374904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8" name="Google Shape;128;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Gill Sans"/>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42"/>
          <p:cNvSpPr txBox="1"/>
          <p:nvPr>
            <p:ph idx="1" type="body"/>
          </p:nvPr>
        </p:nvSpPr>
        <p:spPr>
          <a:xfrm>
            <a:off x="839788" y="2177592"/>
            <a:ext cx="3932237" cy="369139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chemeClr val="dk2"/>
              </a:buClr>
              <a:buSzPts val="1400"/>
              <a:buNone/>
              <a:defRPr sz="1400"/>
            </a:lvl2pPr>
            <a:lvl3pPr indent="-228600" lvl="2" marL="1371600" algn="l">
              <a:lnSpc>
                <a:spcPct val="90000"/>
              </a:lnSpc>
              <a:spcBef>
                <a:spcPts val="500"/>
              </a:spcBef>
              <a:spcAft>
                <a:spcPts val="0"/>
              </a:spcAft>
              <a:buClr>
                <a:schemeClr val="dk2"/>
              </a:buClr>
              <a:buSzPts val="1200"/>
              <a:buNone/>
              <a:defRPr sz="1200"/>
            </a:lvl3pPr>
            <a:lvl4pPr indent="-228600" lvl="3" marL="1828800" algn="l">
              <a:lnSpc>
                <a:spcPct val="90000"/>
              </a:lnSpc>
              <a:spcBef>
                <a:spcPts val="500"/>
              </a:spcBef>
              <a:spcAft>
                <a:spcPts val="0"/>
              </a:spcAft>
              <a:buClr>
                <a:schemeClr val="dk2"/>
              </a:buClr>
              <a:buSzPts val="1000"/>
              <a:buNone/>
              <a:defRPr sz="1000"/>
            </a:lvl4pPr>
            <a:lvl5pPr indent="-228600" lvl="4" marL="2286000" algn="l">
              <a:lnSpc>
                <a:spcPct val="90000"/>
              </a:lnSpc>
              <a:spcBef>
                <a:spcPts val="500"/>
              </a:spcBef>
              <a:spcAft>
                <a:spcPts val="0"/>
              </a:spcAft>
              <a:buClr>
                <a:schemeClr val="dk2"/>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0" name="Google Shape;130;p42"/>
          <p:cNvSpPr/>
          <p:nvPr>
            <p:ph idx="3" type="pic"/>
          </p:nvPr>
        </p:nvSpPr>
        <p:spPr>
          <a:xfrm>
            <a:off x="5183188" y="457201"/>
            <a:ext cx="6172200" cy="540385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1" name="Shape 131"/>
        <p:cNvGrpSpPr/>
        <p:nvPr/>
      </p:nvGrpSpPr>
      <p:grpSpPr>
        <a:xfrm>
          <a:off x="0" y="0"/>
          <a:ext cx="0" cy="0"/>
          <a:chOff x="0" y="0"/>
          <a:chExt cx="0" cy="0"/>
        </a:xfrm>
      </p:grpSpPr>
      <p:sp>
        <p:nvSpPr>
          <p:cNvPr id="132" name="Google Shape;132;p43"/>
          <p:cNvSpPr/>
          <p:nvPr>
            <p:ph idx="2" type="pic"/>
          </p:nvPr>
        </p:nvSpPr>
        <p:spPr>
          <a:xfrm>
            <a:off x="130175" y="128588"/>
            <a:ext cx="11931650" cy="6600825"/>
          </a:xfrm>
          <a:prstGeom prst="rect">
            <a:avLst/>
          </a:prstGeom>
          <a:noFill/>
          <a:ln>
            <a:noFill/>
          </a:ln>
        </p:spPr>
      </p:sp>
      <p:sp>
        <p:nvSpPr>
          <p:cNvPr id="133" name="Google Shape;133;p43"/>
          <p:cNvSpPr/>
          <p:nvPr/>
        </p:nvSpPr>
        <p:spPr>
          <a:xfrm>
            <a:off x="129540" y="128016"/>
            <a:ext cx="11932920" cy="6601968"/>
          </a:xfrm>
          <a:prstGeom prst="rect">
            <a:avLst/>
          </a:prstGeom>
          <a:gradFill>
            <a:gsLst>
              <a:gs pos="0">
                <a:srgbClr val="B2B2B2">
                  <a:alpha val="80000"/>
                </a:srgbClr>
              </a:gs>
              <a:gs pos="99000">
                <a:srgbClr val="969696">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4" name="Google Shape;134;p43"/>
          <p:cNvSpPr/>
          <p:nvPr/>
        </p:nvSpPr>
        <p:spPr>
          <a:xfrm>
            <a:off x="4312920" y="1667974"/>
            <a:ext cx="356616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5" name="Google Shape;135;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6" name="Shape 136"/>
        <p:cNvGrpSpPr/>
        <p:nvPr/>
      </p:nvGrpSpPr>
      <p:grpSpPr>
        <a:xfrm>
          <a:off x="0" y="0"/>
          <a:ext cx="0" cy="0"/>
          <a:chOff x="0" y="0"/>
          <a:chExt cx="0" cy="0"/>
        </a:xfrm>
      </p:grpSpPr>
      <p:sp>
        <p:nvSpPr>
          <p:cNvPr descr="Unpaved road lined with trees, mountain side drive" id="137" name="Google Shape;137;p44"/>
          <p:cNvSpPr/>
          <p:nvPr/>
        </p:nvSpPr>
        <p:spPr>
          <a:xfrm>
            <a:off x="129540" y="128016"/>
            <a:ext cx="11932920" cy="6601968"/>
          </a:xfrm>
          <a:prstGeom prst="rect">
            <a:avLst/>
          </a:prstGeom>
          <a:blipFill rotWithShape="1">
            <a:blip r:embed="rId2">
              <a:alphaModFix/>
            </a:blip>
            <a:stretch>
              <a:fillRect b="0" l="-16" r="-15"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8" name="Google Shape;138;p44"/>
          <p:cNvSpPr/>
          <p:nvPr/>
        </p:nvSpPr>
        <p:spPr>
          <a:xfrm>
            <a:off x="129540" y="128016"/>
            <a:ext cx="11932920" cy="6601968"/>
          </a:xfrm>
          <a:prstGeom prst="rect">
            <a:avLst/>
          </a:prstGeom>
          <a:gradFill>
            <a:gsLst>
              <a:gs pos="0">
                <a:srgbClr val="B2B2B2">
                  <a:alpha val="80000"/>
                </a:srgbClr>
              </a:gs>
              <a:gs pos="99000">
                <a:srgbClr val="969696">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ual">
  <p:cSld name="Manual">
    <p:spTree>
      <p:nvGrpSpPr>
        <p:cNvPr id="139" name="Shape 139"/>
        <p:cNvGrpSpPr/>
        <p:nvPr/>
      </p:nvGrpSpPr>
      <p:grpSpPr>
        <a:xfrm>
          <a:off x="0" y="0"/>
          <a:ext cx="0" cy="0"/>
          <a:chOff x="0" y="0"/>
          <a:chExt cx="0" cy="0"/>
        </a:xfrm>
      </p:grpSpPr>
      <p:sp>
        <p:nvSpPr>
          <p:cNvPr id="140" name="Google Shape;140;p45"/>
          <p:cNvSpPr/>
          <p:nvPr/>
        </p:nvSpPr>
        <p:spPr>
          <a:xfrm>
            <a:off x="129540" y="128016"/>
            <a:ext cx="11932920" cy="6601968"/>
          </a:xfrm>
          <a:prstGeom prst="rect">
            <a:avLst/>
          </a:prstGeom>
          <a:gradFill>
            <a:gsLst>
              <a:gs pos="0">
                <a:schemeClr val="accent2"/>
              </a:gs>
              <a:gs pos="100000">
                <a:schemeClr val="accent3"/>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1" name="Google Shape;141;p45"/>
          <p:cNvSpPr txBox="1"/>
          <p:nvPr>
            <p:ph type="title"/>
          </p:nvPr>
        </p:nvSpPr>
        <p:spPr>
          <a:xfrm>
            <a:off x="838200" y="557629"/>
            <a:ext cx="10515600" cy="132556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5"/>
          <p:cNvSpPr/>
          <p:nvPr/>
        </p:nvSpPr>
        <p:spPr>
          <a:xfrm>
            <a:off x="2017776" y="1667974"/>
            <a:ext cx="8156448"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3" name="Google Shape;143;p45"/>
          <p:cNvSpPr txBox="1"/>
          <p:nvPr>
            <p:ph idx="1" type="body"/>
          </p:nvPr>
        </p:nvSpPr>
        <p:spPr>
          <a:xfrm>
            <a:off x="855578" y="1960171"/>
            <a:ext cx="882686" cy="109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2"/>
              </a:buClr>
              <a:buSzPts val="8000"/>
              <a:buNone/>
              <a:defRPr b="1" sz="8000">
                <a:solidFill>
                  <a:schemeClr val="lt2"/>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5"/>
          <p:cNvSpPr txBox="1"/>
          <p:nvPr>
            <p:ph idx="2" type="body"/>
          </p:nvPr>
        </p:nvSpPr>
        <p:spPr>
          <a:xfrm>
            <a:off x="1442535" y="1984171"/>
            <a:ext cx="3103110" cy="103235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3000"/>
              <a:buNone/>
              <a:defRPr b="0" sz="30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5"/>
          <p:cNvSpPr txBox="1"/>
          <p:nvPr>
            <p:ph idx="3" type="body"/>
          </p:nvPr>
        </p:nvSpPr>
        <p:spPr>
          <a:xfrm>
            <a:off x="4820642" y="1960171"/>
            <a:ext cx="882686" cy="109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2"/>
              </a:buClr>
              <a:buSzPts val="8000"/>
              <a:buNone/>
              <a:defRPr b="1" sz="8000">
                <a:solidFill>
                  <a:schemeClr val="lt2"/>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45"/>
          <p:cNvSpPr txBox="1"/>
          <p:nvPr>
            <p:ph idx="4" type="body"/>
          </p:nvPr>
        </p:nvSpPr>
        <p:spPr>
          <a:xfrm>
            <a:off x="5477939" y="1984171"/>
            <a:ext cx="2243918" cy="103235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3000"/>
              <a:buNone/>
              <a:defRPr b="0" sz="30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45"/>
          <p:cNvSpPr txBox="1"/>
          <p:nvPr>
            <p:ph idx="5" type="body"/>
          </p:nvPr>
        </p:nvSpPr>
        <p:spPr>
          <a:xfrm>
            <a:off x="7906755" y="1977950"/>
            <a:ext cx="882686" cy="10922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2"/>
              </a:buClr>
              <a:buSzPts val="8000"/>
              <a:buNone/>
              <a:defRPr b="1" sz="8000">
                <a:solidFill>
                  <a:schemeClr val="lt2"/>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45"/>
          <p:cNvSpPr txBox="1"/>
          <p:nvPr>
            <p:ph idx="6" type="body"/>
          </p:nvPr>
        </p:nvSpPr>
        <p:spPr>
          <a:xfrm>
            <a:off x="8564052" y="2001950"/>
            <a:ext cx="2959116" cy="103235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3000"/>
              <a:buNone/>
              <a:defRPr b="0" sz="3000">
                <a:solidFill>
                  <a:schemeClr val="lt1"/>
                </a:solidFill>
                <a:latin typeface="Gill Sans"/>
                <a:ea typeface="Gill Sans"/>
                <a:cs typeface="Gill Sans"/>
                <a:sym typeface="Gill Sans"/>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45"/>
          <p:cNvSpPr txBox="1"/>
          <p:nvPr>
            <p:ph idx="7" type="body"/>
          </p:nvPr>
        </p:nvSpPr>
        <p:spPr>
          <a:xfrm>
            <a:off x="1020059" y="3103993"/>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sz="16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45"/>
          <p:cNvSpPr txBox="1"/>
          <p:nvPr>
            <p:ph idx="8" type="body"/>
          </p:nvPr>
        </p:nvSpPr>
        <p:spPr>
          <a:xfrm>
            <a:off x="2718684" y="3103993"/>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sz="16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45"/>
          <p:cNvSpPr txBox="1"/>
          <p:nvPr>
            <p:ph idx="9" type="body"/>
          </p:nvPr>
        </p:nvSpPr>
        <p:spPr>
          <a:xfrm>
            <a:off x="4794793" y="3103993"/>
            <a:ext cx="2599197"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sz="16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45"/>
          <p:cNvSpPr txBox="1"/>
          <p:nvPr>
            <p:ph idx="13" type="body"/>
          </p:nvPr>
        </p:nvSpPr>
        <p:spPr>
          <a:xfrm>
            <a:off x="7876955" y="3102450"/>
            <a:ext cx="3726423"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sz="1600">
                <a:solidFill>
                  <a:schemeClr val="lt1"/>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5"/>
          <p:cNvSpPr txBox="1"/>
          <p:nvPr>
            <p:ph idx="14" type="body"/>
          </p:nvPr>
        </p:nvSpPr>
        <p:spPr>
          <a:xfrm>
            <a:off x="1657040" y="5751926"/>
            <a:ext cx="8877920" cy="470478"/>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accent4"/>
              </a:buClr>
              <a:buSzPts val="1600"/>
              <a:buNone/>
              <a:defRPr b="0" sz="1600">
                <a:solidFill>
                  <a:schemeClr val="accent4"/>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5"/>
          <p:cNvSpPr txBox="1"/>
          <p:nvPr>
            <p:ph idx="15" type="body"/>
          </p:nvPr>
        </p:nvSpPr>
        <p:spPr>
          <a:xfrm>
            <a:off x="4794791" y="5070254"/>
            <a:ext cx="2599199"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None/>
              <a:defRPr b="0" sz="1600">
                <a:solidFill>
                  <a:schemeClr val="lt2"/>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45"/>
          <p:cNvSpPr txBox="1"/>
          <p:nvPr>
            <p:ph idx="16" type="body"/>
          </p:nvPr>
        </p:nvSpPr>
        <p:spPr>
          <a:xfrm>
            <a:off x="7890713" y="5070254"/>
            <a:ext cx="371266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1600"/>
              <a:buNone/>
              <a:defRPr b="0" sz="1600">
                <a:solidFill>
                  <a:schemeClr val="lt2"/>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45"/>
          <p:cNvSpPr/>
          <p:nvPr>
            <p:ph idx="17" type="pic"/>
          </p:nvPr>
        </p:nvSpPr>
        <p:spPr>
          <a:xfrm>
            <a:off x="1020058" y="3976866"/>
            <a:ext cx="3273552" cy="1618488"/>
          </a:xfrm>
          <a:prstGeom prst="rect">
            <a:avLst/>
          </a:prstGeom>
          <a:noFill/>
          <a:ln>
            <a:noFill/>
          </a:ln>
        </p:spPr>
      </p:sp>
      <p:sp>
        <p:nvSpPr>
          <p:cNvPr id="157" name="Google Shape;157;p45"/>
          <p:cNvSpPr/>
          <p:nvPr>
            <p:ph idx="18" type="pic"/>
          </p:nvPr>
        </p:nvSpPr>
        <p:spPr>
          <a:xfrm>
            <a:off x="4794792" y="4041034"/>
            <a:ext cx="2599199" cy="896112"/>
          </a:xfrm>
          <a:prstGeom prst="rect">
            <a:avLst/>
          </a:prstGeom>
          <a:noFill/>
          <a:ln>
            <a:noFill/>
          </a:ln>
        </p:spPr>
      </p:sp>
      <p:sp>
        <p:nvSpPr>
          <p:cNvPr id="158" name="Google Shape;158;p45"/>
          <p:cNvSpPr/>
          <p:nvPr>
            <p:ph idx="19" type="pic"/>
          </p:nvPr>
        </p:nvSpPr>
        <p:spPr>
          <a:xfrm>
            <a:off x="7876955" y="4041034"/>
            <a:ext cx="2599200" cy="8964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0" name="Shape 20"/>
        <p:cNvGrpSpPr/>
        <p:nvPr/>
      </p:nvGrpSpPr>
      <p:grpSpPr>
        <a:xfrm>
          <a:off x="0" y="0"/>
          <a:ext cx="0" cy="0"/>
          <a:chOff x="0" y="0"/>
          <a:chExt cx="0" cy="0"/>
        </a:xfrm>
      </p:grpSpPr>
      <p:sp>
        <p:nvSpPr>
          <p:cNvPr id="21" name="Google Shape;21;p28"/>
          <p:cNvSpPr/>
          <p:nvPr>
            <p:ph idx="2" type="pic"/>
          </p:nvPr>
        </p:nvSpPr>
        <p:spPr>
          <a:xfrm>
            <a:off x="130175" y="128588"/>
            <a:ext cx="11931650" cy="6600825"/>
          </a:xfrm>
          <a:prstGeom prst="rect">
            <a:avLst/>
          </a:prstGeom>
          <a:noFill/>
          <a:ln>
            <a:noFill/>
          </a:ln>
        </p:spPr>
      </p:sp>
      <p:sp>
        <p:nvSpPr>
          <p:cNvPr id="22" name="Google Shape;2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8"/>
          <p:cNvSpPr txBox="1"/>
          <p:nvPr>
            <p:ph idx="3"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a:solidFill>
                  <a:schemeClr val="lt1"/>
                </a:solidFill>
              </a:defRPr>
            </a:lvl1pPr>
            <a:lvl2pPr indent="-381000" lvl="1" marL="914400" algn="l">
              <a:lnSpc>
                <a:spcPct val="90000"/>
              </a:lnSpc>
              <a:spcBef>
                <a:spcPts val="500"/>
              </a:spcBef>
              <a:spcAft>
                <a:spcPts val="0"/>
              </a:spcAft>
              <a:buClr>
                <a:schemeClr val="lt1"/>
              </a:buClr>
              <a:buSzPts val="2400"/>
              <a:buChar char="•"/>
              <a:defRPr>
                <a:solidFill>
                  <a:schemeClr val="lt1"/>
                </a:solidFill>
              </a:defRPr>
            </a:lvl2pPr>
            <a:lvl3pPr indent="-355600" lvl="2" marL="1371600" algn="l">
              <a:lnSpc>
                <a:spcPct val="90000"/>
              </a:lnSpc>
              <a:spcBef>
                <a:spcPts val="500"/>
              </a:spcBef>
              <a:spcAft>
                <a:spcPts val="0"/>
              </a:spcAft>
              <a:buClr>
                <a:schemeClr val="lt1"/>
              </a:buClr>
              <a:buSzPts val="2000"/>
              <a:buChar char="•"/>
              <a:defRPr>
                <a:solidFill>
                  <a:schemeClr val="lt1"/>
                </a:solidFill>
              </a:defRPr>
            </a:lvl3pPr>
            <a:lvl4pPr indent="-342900" lvl="3" marL="1828800" algn="l">
              <a:lnSpc>
                <a:spcPct val="90000"/>
              </a:lnSpc>
              <a:spcBef>
                <a:spcPts val="500"/>
              </a:spcBef>
              <a:spcAft>
                <a:spcPts val="0"/>
              </a:spcAft>
              <a:buClr>
                <a:schemeClr val="lt1"/>
              </a:buClr>
              <a:buSzPts val="1800"/>
              <a:buChar char="•"/>
              <a:defRPr>
                <a:solidFill>
                  <a:schemeClr val="lt1"/>
                </a:solidFill>
              </a:defRPr>
            </a:lvl4pPr>
            <a:lvl5pPr indent="-342900" lvl="4" marL="2286000" algn="l">
              <a:lnSpc>
                <a:spcPct val="90000"/>
              </a:lnSpc>
              <a:spcBef>
                <a:spcPts val="500"/>
              </a:spcBef>
              <a:spcAft>
                <a:spcPts val="0"/>
              </a:spcAft>
              <a:buClr>
                <a:schemeClr val="lt1"/>
              </a:buClr>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 name="Shape 159"/>
        <p:cNvGrpSpPr/>
        <p:nvPr/>
      </p:nvGrpSpPr>
      <p:grpSpPr>
        <a:xfrm>
          <a:off x="0" y="0"/>
          <a:ext cx="0" cy="0"/>
          <a:chOff x="0" y="0"/>
          <a:chExt cx="0" cy="0"/>
        </a:xfrm>
      </p:grpSpPr>
      <p:sp>
        <p:nvSpPr>
          <p:cNvPr id="160" name="Google Shape;160;g27d092b0f2c_0_12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5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g27d092b0f2c_0_12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62" name="Google Shape;162;g27d092b0f2c_0_1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5" name="Shape 25"/>
        <p:cNvGrpSpPr/>
        <p:nvPr/>
      </p:nvGrpSpPr>
      <p:grpSpPr>
        <a:xfrm>
          <a:off x="0" y="0"/>
          <a:ext cx="0" cy="0"/>
          <a:chOff x="0" y="0"/>
          <a:chExt cx="0" cy="0"/>
        </a:xfrm>
      </p:grpSpPr>
      <p:sp>
        <p:nvSpPr>
          <p:cNvPr id="26" name="Google Shape;26;p29"/>
          <p:cNvSpPr/>
          <p:nvPr>
            <p:ph idx="2" type="pic"/>
          </p:nvPr>
        </p:nvSpPr>
        <p:spPr>
          <a:xfrm>
            <a:off x="130175" y="128588"/>
            <a:ext cx="11931650" cy="6600825"/>
          </a:xfrm>
          <a:prstGeom prst="rect">
            <a:avLst/>
          </a:prstGeom>
          <a:noFill/>
          <a:ln>
            <a:noFill/>
          </a:ln>
        </p:spPr>
      </p:sp>
      <p:sp>
        <p:nvSpPr>
          <p:cNvPr id="27" name="Google Shape;27;p29"/>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9"/>
          <p:cNvSpPr txBox="1"/>
          <p:nvPr>
            <p:ph idx="1" type="body"/>
          </p:nvPr>
        </p:nvSpPr>
        <p:spPr>
          <a:xfrm>
            <a:off x="841248" y="2136036"/>
            <a:ext cx="5285914" cy="8570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300"/>
              <a:buNone/>
              <a:defRPr sz="2300">
                <a:solidFill>
                  <a:schemeClr val="lt2"/>
                </a:solidFill>
              </a:defRPr>
            </a:lvl1pPr>
            <a:lvl2pPr indent="-342900" lvl="1" marL="914400" algn="l">
              <a:lnSpc>
                <a:spcPct val="90000"/>
              </a:lnSpc>
              <a:spcBef>
                <a:spcPts val="500"/>
              </a:spcBef>
              <a:spcAft>
                <a:spcPts val="0"/>
              </a:spcAft>
              <a:buClr>
                <a:schemeClr val="dk2"/>
              </a:buClr>
              <a:buSzPts val="1800"/>
              <a:buChar char="•"/>
              <a:defRPr sz="1800"/>
            </a:lvl2pPr>
            <a:lvl3pPr indent="-342900" lvl="2" marL="1371600" algn="l">
              <a:lnSpc>
                <a:spcPct val="90000"/>
              </a:lnSpc>
              <a:spcBef>
                <a:spcPts val="500"/>
              </a:spcBef>
              <a:spcAft>
                <a:spcPts val="0"/>
              </a:spcAft>
              <a:buClr>
                <a:schemeClr val="dk2"/>
              </a:buClr>
              <a:buSzPts val="1800"/>
              <a:buChar char="•"/>
              <a:defRPr sz="1800"/>
            </a:lvl3pPr>
            <a:lvl4pPr indent="-342900" lvl="3" marL="1828800" algn="l">
              <a:lnSpc>
                <a:spcPct val="90000"/>
              </a:lnSpc>
              <a:spcBef>
                <a:spcPts val="500"/>
              </a:spcBef>
              <a:spcAft>
                <a:spcPts val="0"/>
              </a:spcAft>
              <a:buClr>
                <a:schemeClr val="dk2"/>
              </a:buClr>
              <a:buSzPts val="1800"/>
              <a:buChar char="•"/>
              <a:defRPr sz="1800"/>
            </a:lvl4pPr>
            <a:lvl5pPr indent="-342900" lvl="4" marL="2286000" algn="l">
              <a:lnSpc>
                <a:spcPct val="9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9"/>
          <p:cNvSpPr txBox="1"/>
          <p:nvPr>
            <p:ph idx="3" type="body"/>
          </p:nvPr>
        </p:nvSpPr>
        <p:spPr>
          <a:xfrm>
            <a:off x="838199" y="3100269"/>
            <a:ext cx="5288963" cy="2588637"/>
          </a:xfrm>
          <a:prstGeom prst="rect">
            <a:avLst/>
          </a:prstGeom>
          <a:noFill/>
          <a:ln>
            <a:noFill/>
          </a:ln>
        </p:spPr>
        <p:txBody>
          <a:bodyPr anchorCtr="0" anchor="t" bIns="45700" lIns="0" spcFirstLastPara="1" rIns="91425" wrap="square" tIns="45700">
            <a:normAutofit/>
          </a:bodyPr>
          <a:lstStyle>
            <a:lvl1pPr indent="-330200" lvl="0" marL="457200" algn="l">
              <a:lnSpc>
                <a:spcPct val="90000"/>
              </a:lnSpc>
              <a:spcBef>
                <a:spcPts val="600"/>
              </a:spcBef>
              <a:spcAft>
                <a:spcPts val="0"/>
              </a:spcAft>
              <a:buClr>
                <a:schemeClr val="lt2"/>
              </a:buClr>
              <a:buSzPts val="1600"/>
              <a:buFont typeface="Arial"/>
              <a:buChar char="•"/>
              <a:defRPr b="0" i="0" sz="16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Layout">
  <p:cSld name="Thanks Layout">
    <p:spTree>
      <p:nvGrpSpPr>
        <p:cNvPr id="30" name="Shape 30"/>
        <p:cNvGrpSpPr/>
        <p:nvPr/>
      </p:nvGrpSpPr>
      <p:grpSpPr>
        <a:xfrm>
          <a:off x="0" y="0"/>
          <a:ext cx="0" cy="0"/>
          <a:chOff x="0" y="0"/>
          <a:chExt cx="0" cy="0"/>
        </a:xfrm>
      </p:grpSpPr>
      <p:pic>
        <p:nvPicPr>
          <p:cNvPr descr="A rocky beach with trees and water" id="31" name="Google Shape;31;p30"/>
          <p:cNvPicPr preferRelativeResize="0"/>
          <p:nvPr/>
        </p:nvPicPr>
        <p:blipFill rotWithShape="1">
          <a:blip r:embed="rId2">
            <a:alphaModFix/>
          </a:blip>
          <a:srcRect b="0" l="0" r="0" t="0"/>
          <a:stretch/>
        </p:blipFill>
        <p:spPr>
          <a:xfrm>
            <a:off x="-1" y="-128017"/>
            <a:ext cx="12217497" cy="8143972"/>
          </a:xfrm>
          <a:prstGeom prst="rect">
            <a:avLst/>
          </a:prstGeom>
          <a:noFill/>
          <a:ln>
            <a:noFill/>
          </a:ln>
        </p:spPr>
      </p:pic>
      <p:sp>
        <p:nvSpPr>
          <p:cNvPr id="32" name="Google Shape;32;p30"/>
          <p:cNvSpPr/>
          <p:nvPr/>
        </p:nvSpPr>
        <p:spPr>
          <a:xfrm>
            <a:off x="129540" y="128016"/>
            <a:ext cx="11932920" cy="6601968"/>
          </a:xfrm>
          <a:prstGeom prst="rect">
            <a:avLst/>
          </a:prstGeom>
          <a:gradFill>
            <a:gsLst>
              <a:gs pos="0">
                <a:srgbClr val="B2B2B2">
                  <a:alpha val="80000"/>
                </a:srgbClr>
              </a:gs>
              <a:gs pos="99000">
                <a:srgbClr val="969696">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 name="Google Shape;33;p30"/>
          <p:cNvSpPr txBox="1"/>
          <p:nvPr>
            <p:ph idx="1" type="body"/>
          </p:nvPr>
        </p:nvSpPr>
        <p:spPr>
          <a:xfrm>
            <a:off x="3912235" y="4222968"/>
            <a:ext cx="4367531" cy="47451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500"/>
              <a:buNone/>
              <a:defRPr b="0" i="0" sz="3500">
                <a:solidFill>
                  <a:schemeClr val="lt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0"/>
          <p:cNvSpPr txBox="1"/>
          <p:nvPr>
            <p:ph idx="2" type="body"/>
          </p:nvPr>
        </p:nvSpPr>
        <p:spPr>
          <a:xfrm>
            <a:off x="3912235" y="3927698"/>
            <a:ext cx="4367531" cy="288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2000"/>
              <a:buNone/>
              <a:defRPr b="0" i="0" sz="20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0"/>
          <p:cNvSpPr txBox="1"/>
          <p:nvPr>
            <p:ph idx="3" type="body"/>
          </p:nvPr>
        </p:nvSpPr>
        <p:spPr>
          <a:xfrm>
            <a:off x="1050857" y="2655074"/>
            <a:ext cx="10090287" cy="60665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3500"/>
              <a:buNone/>
              <a:defRPr b="0" i="0" sz="3500">
                <a:solidFill>
                  <a:schemeClr val="lt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4" type="body"/>
          </p:nvPr>
        </p:nvSpPr>
        <p:spPr>
          <a:xfrm>
            <a:off x="3135722" y="5230723"/>
            <a:ext cx="5920556" cy="474519"/>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3500"/>
              <a:buNone/>
              <a:defRPr b="0" i="0" sz="3500">
                <a:solidFill>
                  <a:schemeClr val="lt1"/>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5" type="body"/>
          </p:nvPr>
        </p:nvSpPr>
        <p:spPr>
          <a:xfrm>
            <a:off x="3912235" y="4929014"/>
            <a:ext cx="4367531" cy="288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2"/>
              </a:buClr>
              <a:buSzPts val="2000"/>
              <a:buNone/>
              <a:defRPr b="0" i="0" sz="2000">
                <a:solidFill>
                  <a:schemeClr val="lt2"/>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0"/>
          <p:cNvSpPr txBox="1"/>
          <p:nvPr>
            <p:ph type="title"/>
          </p:nvPr>
        </p:nvSpPr>
        <p:spPr>
          <a:xfrm>
            <a:off x="1050856" y="993494"/>
            <a:ext cx="10104124" cy="151735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8000"/>
              <a:buFont typeface="Gill Sans"/>
              <a:buNone/>
              <a:defRPr b="0"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p:nvPr/>
        </p:nvSpPr>
        <p:spPr>
          <a:xfrm>
            <a:off x="3156204" y="2421953"/>
            <a:ext cx="5879592" cy="6400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0" name="Shape 40"/>
        <p:cNvGrpSpPr/>
        <p:nvPr/>
      </p:nvGrpSpPr>
      <p:grpSpPr>
        <a:xfrm>
          <a:off x="0" y="0"/>
          <a:ext cx="0" cy="0"/>
          <a:chOff x="0" y="0"/>
          <a:chExt cx="0" cy="0"/>
        </a:xfrm>
      </p:grpSpPr>
      <p:sp>
        <p:nvSpPr>
          <p:cNvPr id="41" name="Google Shape;41;p31"/>
          <p:cNvSpPr/>
          <p:nvPr>
            <p:ph idx="2" type="pic"/>
          </p:nvPr>
        </p:nvSpPr>
        <p:spPr>
          <a:xfrm>
            <a:off x="708665" y="128588"/>
            <a:ext cx="11353159" cy="6601395"/>
          </a:xfrm>
          <a:prstGeom prst="rect">
            <a:avLst/>
          </a:prstGeom>
          <a:noFill/>
          <a:ln>
            <a:noFill/>
          </a:ln>
        </p:spPr>
      </p:sp>
      <p:sp>
        <p:nvSpPr>
          <p:cNvPr id="42" name="Google Shape;42;p31"/>
          <p:cNvSpPr/>
          <p:nvPr/>
        </p:nvSpPr>
        <p:spPr>
          <a:xfrm>
            <a:off x="11682374" y="6430061"/>
            <a:ext cx="241402" cy="1975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3" name="Google Shape;43;p31"/>
          <p:cNvSpPr txBox="1"/>
          <p:nvPr>
            <p:ph type="title"/>
          </p:nvPr>
        </p:nvSpPr>
        <p:spPr>
          <a:xfrm>
            <a:off x="1461330" y="4794191"/>
            <a:ext cx="9898819" cy="86679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1"/>
          <p:cNvSpPr/>
          <p:nvPr/>
        </p:nvSpPr>
        <p:spPr>
          <a:xfrm>
            <a:off x="4314548" y="5692531"/>
            <a:ext cx="3813197" cy="45719"/>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5" name="Google Shape;45;p31"/>
          <p:cNvSpPr txBox="1"/>
          <p:nvPr>
            <p:ph idx="1" type="body"/>
          </p:nvPr>
        </p:nvSpPr>
        <p:spPr>
          <a:xfrm>
            <a:off x="1454980" y="5790423"/>
            <a:ext cx="9898819" cy="50844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2"/>
              </a:buClr>
              <a:buSzPts val="2300"/>
              <a:buFont typeface="Arial"/>
              <a:buNone/>
              <a:defRPr sz="2300">
                <a:solidFill>
                  <a:schemeClr val="lt2"/>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46" name="Shape 46"/>
        <p:cNvGrpSpPr/>
        <p:nvPr/>
      </p:nvGrpSpPr>
      <p:grpSpPr>
        <a:xfrm>
          <a:off x="0" y="0"/>
          <a:ext cx="0" cy="0"/>
          <a:chOff x="0" y="0"/>
          <a:chExt cx="0" cy="0"/>
        </a:xfrm>
      </p:grpSpPr>
      <p:sp>
        <p:nvSpPr>
          <p:cNvPr id="47" name="Google Shape;47;p32"/>
          <p:cNvSpPr/>
          <p:nvPr>
            <p:ph idx="2" type="pic"/>
          </p:nvPr>
        </p:nvSpPr>
        <p:spPr>
          <a:xfrm>
            <a:off x="130175" y="128588"/>
            <a:ext cx="11931650" cy="6600825"/>
          </a:xfrm>
          <a:prstGeom prst="rect">
            <a:avLst/>
          </a:prstGeom>
          <a:noFill/>
          <a:ln>
            <a:noFill/>
          </a:ln>
        </p:spPr>
      </p:sp>
      <p:sp>
        <p:nvSpPr>
          <p:cNvPr id="48" name="Google Shape;48;p32"/>
          <p:cNvSpPr/>
          <p:nvPr/>
        </p:nvSpPr>
        <p:spPr>
          <a:xfrm>
            <a:off x="129540" y="128016"/>
            <a:ext cx="11932920" cy="3319272"/>
          </a:xfrm>
          <a:prstGeom prst="rect">
            <a:avLst/>
          </a:prstGeom>
          <a:gradFill>
            <a:gsLst>
              <a:gs pos="0">
                <a:srgbClr val="B2B2B2">
                  <a:alpha val="80000"/>
                </a:srgbClr>
              </a:gs>
              <a:gs pos="100000">
                <a:srgbClr val="969696">
                  <a:alpha val="80000"/>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9" name="Google Shape;49;p32"/>
          <p:cNvSpPr txBox="1"/>
          <p:nvPr>
            <p:ph type="title"/>
          </p:nvPr>
        </p:nvSpPr>
        <p:spPr>
          <a:xfrm>
            <a:off x="841248" y="1093460"/>
            <a:ext cx="5320386" cy="7826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2"/>
          <p:cNvSpPr txBox="1"/>
          <p:nvPr>
            <p:ph idx="1" type="body"/>
          </p:nvPr>
        </p:nvSpPr>
        <p:spPr>
          <a:xfrm>
            <a:off x="841248" y="2060240"/>
            <a:ext cx="5320386" cy="8825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2"/>
              </a:buClr>
              <a:buSzPts val="2300"/>
              <a:buNone/>
              <a:defRPr sz="2300">
                <a:solidFill>
                  <a:schemeClr val="lt2"/>
                </a:solidFill>
              </a:defRPr>
            </a:lvl1pPr>
            <a:lvl2pPr indent="-342900" lvl="1" marL="914400" algn="l">
              <a:lnSpc>
                <a:spcPct val="90000"/>
              </a:lnSpc>
              <a:spcBef>
                <a:spcPts val="500"/>
              </a:spcBef>
              <a:spcAft>
                <a:spcPts val="0"/>
              </a:spcAft>
              <a:buClr>
                <a:schemeClr val="dk2"/>
              </a:buClr>
              <a:buSzPts val="1800"/>
              <a:buChar char="•"/>
              <a:defRPr sz="1800"/>
            </a:lvl2pPr>
            <a:lvl3pPr indent="-342900" lvl="2" marL="1371600" algn="l">
              <a:lnSpc>
                <a:spcPct val="90000"/>
              </a:lnSpc>
              <a:spcBef>
                <a:spcPts val="500"/>
              </a:spcBef>
              <a:spcAft>
                <a:spcPts val="0"/>
              </a:spcAft>
              <a:buClr>
                <a:schemeClr val="dk2"/>
              </a:buClr>
              <a:buSzPts val="1800"/>
              <a:buChar char="•"/>
              <a:defRPr sz="1800"/>
            </a:lvl3pPr>
            <a:lvl4pPr indent="-342900" lvl="3" marL="1828800" algn="l">
              <a:lnSpc>
                <a:spcPct val="90000"/>
              </a:lnSpc>
              <a:spcBef>
                <a:spcPts val="500"/>
              </a:spcBef>
              <a:spcAft>
                <a:spcPts val="0"/>
              </a:spcAft>
              <a:buClr>
                <a:schemeClr val="dk2"/>
              </a:buClr>
              <a:buSzPts val="1800"/>
              <a:buChar char="•"/>
              <a:defRPr sz="1800"/>
            </a:lvl4pPr>
            <a:lvl5pPr indent="-342900" lvl="4" marL="2286000" algn="l">
              <a:lnSpc>
                <a:spcPct val="90000"/>
              </a:lnSpc>
              <a:spcBef>
                <a:spcPts val="500"/>
              </a:spcBef>
              <a:spcAft>
                <a:spcPts val="0"/>
              </a:spcAft>
              <a:buClr>
                <a:schemeClr val="dk2"/>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2"/>
          <p:cNvSpPr/>
          <p:nvPr/>
        </p:nvSpPr>
        <p:spPr>
          <a:xfrm>
            <a:off x="914693" y="1916790"/>
            <a:ext cx="4500000"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2" name="Google Shape;52;p32"/>
          <p:cNvSpPr txBox="1"/>
          <p:nvPr>
            <p:ph idx="3" type="body"/>
          </p:nvPr>
        </p:nvSpPr>
        <p:spPr>
          <a:xfrm>
            <a:off x="6817897" y="1125545"/>
            <a:ext cx="4707842" cy="1849304"/>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600"/>
              </a:spcBef>
              <a:spcAft>
                <a:spcPts val="0"/>
              </a:spcAft>
              <a:buClr>
                <a:schemeClr val="lt2"/>
              </a:buClr>
              <a:buSzPts val="1600"/>
              <a:buFont typeface="Arial"/>
              <a:buChar char="•"/>
              <a:defRPr b="0" i="0" sz="1600">
                <a:solidFill>
                  <a:schemeClr val="lt1"/>
                </a:solidFill>
              </a:defRPr>
            </a:lvl1pPr>
            <a:lvl2pPr indent="-342900" lvl="1" marL="914400" algn="l">
              <a:lnSpc>
                <a:spcPct val="90000"/>
              </a:lnSpc>
              <a:spcBef>
                <a:spcPts val="500"/>
              </a:spcBef>
              <a:spcAft>
                <a:spcPts val="0"/>
              </a:spcAft>
              <a:buClr>
                <a:schemeClr val="dk2"/>
              </a:buClr>
              <a:buSzPts val="1800"/>
              <a:buChar char="•"/>
              <a:defRPr/>
            </a:lvl2pPr>
            <a:lvl3pPr indent="-342900" lvl="2" marL="1371600" algn="l">
              <a:lnSpc>
                <a:spcPct val="90000"/>
              </a:lnSpc>
              <a:spcBef>
                <a:spcPts val="500"/>
              </a:spcBef>
              <a:spcAft>
                <a:spcPts val="0"/>
              </a:spcAft>
              <a:buClr>
                <a:schemeClr val="dk2"/>
              </a:buClr>
              <a:buSzPts val="1800"/>
              <a:buChar char="•"/>
              <a:defRPr/>
            </a:lvl3pPr>
            <a:lvl4pPr indent="-342900" lvl="3" marL="1828800" algn="l">
              <a:lnSpc>
                <a:spcPct val="90000"/>
              </a:lnSpc>
              <a:spcBef>
                <a:spcPts val="500"/>
              </a:spcBef>
              <a:spcAft>
                <a:spcPts val="0"/>
              </a:spcAft>
              <a:buClr>
                <a:schemeClr val="dk2"/>
              </a:buClr>
              <a:buSzPts val="1800"/>
              <a:buChar char="•"/>
              <a:defRPr/>
            </a:lvl4pPr>
            <a:lvl5pPr indent="-342900" lvl="4" marL="2286000" algn="l">
              <a:lnSpc>
                <a:spcPct val="9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ection Layout">
  <p:cSld name="Two Section Layout">
    <p:spTree>
      <p:nvGrpSpPr>
        <p:cNvPr id="53" name="Shape 53"/>
        <p:cNvGrpSpPr/>
        <p:nvPr/>
      </p:nvGrpSpPr>
      <p:grpSpPr>
        <a:xfrm>
          <a:off x="0" y="0"/>
          <a:ext cx="0" cy="0"/>
          <a:chOff x="0" y="0"/>
          <a:chExt cx="0" cy="0"/>
        </a:xfrm>
      </p:grpSpPr>
      <p:sp>
        <p:nvSpPr>
          <p:cNvPr id="54" name="Google Shape;54;p33"/>
          <p:cNvSpPr/>
          <p:nvPr>
            <p:ph idx="2" type="pic"/>
          </p:nvPr>
        </p:nvSpPr>
        <p:spPr>
          <a:xfrm>
            <a:off x="130175" y="128588"/>
            <a:ext cx="11931650" cy="6600825"/>
          </a:xfrm>
          <a:prstGeom prst="rect">
            <a:avLst/>
          </a:prstGeom>
          <a:noFill/>
          <a:ln>
            <a:noFill/>
          </a:ln>
        </p:spPr>
      </p:sp>
      <p:sp>
        <p:nvSpPr>
          <p:cNvPr id="55" name="Google Shape;55;p33"/>
          <p:cNvSpPr/>
          <p:nvPr/>
        </p:nvSpPr>
        <p:spPr>
          <a:xfrm>
            <a:off x="129540" y="128016"/>
            <a:ext cx="11932920" cy="6601968"/>
          </a:xfrm>
          <a:prstGeom prst="rect">
            <a:avLst/>
          </a:prstGeom>
          <a:gradFill>
            <a:gsLst>
              <a:gs pos="0">
                <a:srgbClr val="B2B2B2">
                  <a:alpha val="80000"/>
                </a:srgbClr>
              </a:gs>
              <a:gs pos="99000">
                <a:srgbClr val="969696">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6" name="Google Shape;56;p33"/>
          <p:cNvSpPr txBox="1"/>
          <p:nvPr>
            <p:ph idx="1" type="body"/>
          </p:nvPr>
        </p:nvSpPr>
        <p:spPr>
          <a:xfrm>
            <a:off x="1159649" y="2738211"/>
            <a:ext cx="4183650" cy="45435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3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7" name="Google Shape;57;p33"/>
          <p:cNvSpPr txBox="1"/>
          <p:nvPr>
            <p:ph idx="3" type="body"/>
          </p:nvPr>
        </p:nvSpPr>
        <p:spPr>
          <a:xfrm>
            <a:off x="838201" y="1835244"/>
            <a:ext cx="10515599" cy="629105"/>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chemeClr val="lt2"/>
              </a:buClr>
              <a:buSzPts val="2300"/>
              <a:buNone/>
              <a:defRPr b="0" i="0" sz="2300">
                <a:solidFill>
                  <a:schemeClr val="lt2"/>
                </a:solidFill>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3"/>
          <p:cNvSpPr txBox="1"/>
          <p:nvPr>
            <p:ph idx="4" type="body"/>
          </p:nvPr>
        </p:nvSpPr>
        <p:spPr>
          <a:xfrm>
            <a:off x="6627121" y="2738211"/>
            <a:ext cx="4183650" cy="45435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3000">
                <a:solidFill>
                  <a:schemeClr val="lt1"/>
                </a:solidFill>
                <a:latin typeface="Gill Sans"/>
                <a:ea typeface="Gill Sans"/>
                <a:cs typeface="Gill Sans"/>
                <a:sym typeface="Gill Sans"/>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 name="Google Shape;59;p33"/>
          <p:cNvSpPr txBox="1"/>
          <p:nvPr>
            <p:ph idx="5" type="body"/>
          </p:nvPr>
        </p:nvSpPr>
        <p:spPr>
          <a:xfrm>
            <a:off x="1159649" y="3428501"/>
            <a:ext cx="4365625" cy="233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600"/>
              </a:spcBef>
              <a:spcAft>
                <a:spcPts val="0"/>
              </a:spcAft>
              <a:buClr>
                <a:schemeClr val="lt2"/>
              </a:buClr>
              <a:buSzPts val="1600"/>
              <a:buChar char="•"/>
              <a:defRPr sz="1600">
                <a:solidFill>
                  <a:schemeClr val="lt1"/>
                </a:solidFill>
              </a:defRPr>
            </a:lvl1pPr>
            <a:lvl2pPr indent="-381000" lvl="1" marL="914400" algn="l">
              <a:lnSpc>
                <a:spcPct val="90000"/>
              </a:lnSpc>
              <a:spcBef>
                <a:spcPts val="500"/>
              </a:spcBef>
              <a:spcAft>
                <a:spcPts val="0"/>
              </a:spcAft>
              <a:buClr>
                <a:srgbClr val="7F7F7F"/>
              </a:buClr>
              <a:buSzPts val="2400"/>
              <a:buChar char="•"/>
              <a:defRPr>
                <a:solidFill>
                  <a:srgbClr val="7F7F7F"/>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3"/>
          <p:cNvSpPr txBox="1"/>
          <p:nvPr>
            <p:ph idx="6" type="body"/>
          </p:nvPr>
        </p:nvSpPr>
        <p:spPr>
          <a:xfrm>
            <a:off x="6627121" y="3428501"/>
            <a:ext cx="4365625" cy="2333625"/>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600"/>
              </a:spcBef>
              <a:spcAft>
                <a:spcPts val="0"/>
              </a:spcAft>
              <a:buClr>
                <a:schemeClr val="lt2"/>
              </a:buClr>
              <a:buSzPts val="1600"/>
              <a:buChar char="•"/>
              <a:defRPr sz="1600">
                <a:solidFill>
                  <a:schemeClr val="lt1"/>
                </a:solidFill>
              </a:defRPr>
            </a:lvl1pPr>
            <a:lvl2pPr indent="-381000" lvl="1" marL="914400" algn="l">
              <a:lnSpc>
                <a:spcPct val="90000"/>
              </a:lnSpc>
              <a:spcBef>
                <a:spcPts val="500"/>
              </a:spcBef>
              <a:spcAft>
                <a:spcPts val="0"/>
              </a:spcAft>
              <a:buClr>
                <a:srgbClr val="7F7F7F"/>
              </a:buClr>
              <a:buSzPts val="2400"/>
              <a:buChar char="•"/>
              <a:defRPr>
                <a:solidFill>
                  <a:srgbClr val="7F7F7F"/>
                </a:solidFill>
              </a:defRPr>
            </a:lvl2pPr>
            <a:lvl3pPr indent="-355600" lvl="2" marL="1371600" algn="l">
              <a:lnSpc>
                <a:spcPct val="90000"/>
              </a:lnSpc>
              <a:spcBef>
                <a:spcPts val="500"/>
              </a:spcBef>
              <a:spcAft>
                <a:spcPts val="0"/>
              </a:spcAft>
              <a:buClr>
                <a:srgbClr val="7F7F7F"/>
              </a:buClr>
              <a:buSzPts val="2000"/>
              <a:buChar char="•"/>
              <a:defRPr>
                <a:solidFill>
                  <a:srgbClr val="7F7F7F"/>
                </a:solidFill>
              </a:defRPr>
            </a:lvl3pPr>
            <a:lvl4pPr indent="-342900" lvl="3" marL="1828800" algn="l">
              <a:lnSpc>
                <a:spcPct val="90000"/>
              </a:lnSpc>
              <a:spcBef>
                <a:spcPts val="500"/>
              </a:spcBef>
              <a:spcAft>
                <a:spcPts val="0"/>
              </a:spcAft>
              <a:buClr>
                <a:srgbClr val="7F7F7F"/>
              </a:buClr>
              <a:buSzPts val="1800"/>
              <a:buChar char="•"/>
              <a:defRPr>
                <a:solidFill>
                  <a:srgbClr val="7F7F7F"/>
                </a:solidFill>
              </a:defRPr>
            </a:lvl4pPr>
            <a:lvl5pPr indent="-342900" lvl="4" marL="2286000" algn="l">
              <a:lnSpc>
                <a:spcPct val="90000"/>
              </a:lnSpc>
              <a:spcBef>
                <a:spcPts val="500"/>
              </a:spcBef>
              <a:spcAft>
                <a:spcPts val="0"/>
              </a:spcAft>
              <a:buClr>
                <a:srgbClr val="7F7F7F"/>
              </a:buClr>
              <a:buSzPts val="1800"/>
              <a:buChar char="•"/>
              <a:defRPr>
                <a:solidFill>
                  <a:srgbClr val="7F7F7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3"/>
          <p:cNvSpPr txBox="1"/>
          <p:nvPr>
            <p:ph type="title"/>
          </p:nvPr>
        </p:nvSpPr>
        <p:spPr>
          <a:xfrm>
            <a:off x="838200" y="557629"/>
            <a:ext cx="10515600" cy="1325563"/>
          </a:xfrm>
          <a:prstGeom prst="rect">
            <a:avLst/>
          </a:prstGeom>
          <a:noFill/>
          <a:ln>
            <a:noFill/>
          </a:ln>
        </p:spPr>
        <p:txBody>
          <a:bodyPr anchorCtr="0" anchor="ctr" bIns="45700" lIns="0" spcFirstLastPara="1" rIns="0" wrap="square" tIns="4570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3"/>
          <p:cNvSpPr/>
          <p:nvPr/>
        </p:nvSpPr>
        <p:spPr>
          <a:xfrm>
            <a:off x="4111752" y="1667974"/>
            <a:ext cx="3968496"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3" name="Google Shape;63;p33"/>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chemeClr val="lt1"/>
                </a:solidFill>
                <a:latin typeface="Gill Sans"/>
                <a:ea typeface="Gill Sans"/>
                <a:cs typeface="Gill Sans"/>
                <a:sym typeface="Gill Sans"/>
              </a:rPr>
              <a:t>Human Activity Recognition</a:t>
            </a:r>
            <a:endParaRPr/>
          </a:p>
        </p:txBody>
      </p:sp>
      <p:cxnSp>
        <p:nvCxnSpPr>
          <p:cNvPr id="64" name="Google Shape;64;p33"/>
          <p:cNvCxnSpPr/>
          <p:nvPr/>
        </p:nvCxnSpPr>
        <p:spPr>
          <a:xfrm flipH="1" rot="10800000">
            <a:off x="419100" y="798384"/>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65" name="Shape 65"/>
        <p:cNvGrpSpPr/>
        <p:nvPr/>
      </p:nvGrpSpPr>
      <p:grpSpPr>
        <a:xfrm>
          <a:off x="0" y="0"/>
          <a:ext cx="0" cy="0"/>
          <a:chOff x="0" y="0"/>
          <a:chExt cx="0" cy="0"/>
        </a:xfrm>
      </p:grpSpPr>
      <p:sp>
        <p:nvSpPr>
          <p:cNvPr id="66" name="Google Shape;66;p34"/>
          <p:cNvSpPr/>
          <p:nvPr>
            <p:ph idx="2" type="pic"/>
          </p:nvPr>
        </p:nvSpPr>
        <p:spPr>
          <a:xfrm>
            <a:off x="130175" y="128588"/>
            <a:ext cx="11931650" cy="6600825"/>
          </a:xfrm>
          <a:prstGeom prst="rect">
            <a:avLst/>
          </a:prstGeom>
          <a:noFill/>
          <a:ln>
            <a:noFill/>
          </a:ln>
        </p:spPr>
      </p:sp>
      <p:sp>
        <p:nvSpPr>
          <p:cNvPr id="67" name="Google Shape;67;p34"/>
          <p:cNvSpPr/>
          <p:nvPr/>
        </p:nvSpPr>
        <p:spPr>
          <a:xfrm>
            <a:off x="129540" y="128016"/>
            <a:ext cx="11932920" cy="6601968"/>
          </a:xfrm>
          <a:prstGeom prst="rect">
            <a:avLst/>
          </a:prstGeom>
          <a:gradFill>
            <a:gsLst>
              <a:gs pos="0">
                <a:srgbClr val="B2B2B2">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8" name="Google Shape;68;p34"/>
          <p:cNvSpPr txBox="1"/>
          <p:nvPr>
            <p:ph idx="1" type="body"/>
          </p:nvPr>
        </p:nvSpPr>
        <p:spPr>
          <a:xfrm>
            <a:off x="841248" y="3359239"/>
            <a:ext cx="4357688" cy="2252574"/>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lt2"/>
              </a:buClr>
              <a:buSzPts val="2300"/>
              <a:buNone/>
              <a:defRPr b="0" i="0" sz="2300">
                <a:solidFill>
                  <a:schemeClr val="lt2"/>
                </a:solidFill>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4"/>
          <p:cNvSpPr txBox="1"/>
          <p:nvPr>
            <p:ph type="title"/>
          </p:nvPr>
        </p:nvSpPr>
        <p:spPr>
          <a:xfrm>
            <a:off x="841248" y="2081624"/>
            <a:ext cx="4357688" cy="1325563"/>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p:nvPr/>
        </p:nvSpPr>
        <p:spPr>
          <a:xfrm>
            <a:off x="911877" y="3191969"/>
            <a:ext cx="3968496"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1" name="Google Shape;71;p34"/>
          <p:cNvSpPr/>
          <p:nvPr>
            <p:ph idx="3" type="chart"/>
          </p:nvPr>
        </p:nvSpPr>
        <p:spPr>
          <a:xfrm>
            <a:off x="6981371" y="1246188"/>
            <a:ext cx="4284663" cy="4365625"/>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rgbClr val="7F7F7F"/>
              </a:buClr>
              <a:buSzPts val="1600"/>
              <a:buFont typeface="Arial"/>
              <a:buNone/>
              <a:defRPr b="0" i="0" sz="1600" u="none" cap="none" strike="noStrike">
                <a:solidFill>
                  <a:srgbClr val="7F7F7F"/>
                </a:solidFill>
                <a:latin typeface="Libre Franklin"/>
                <a:ea typeface="Libre Franklin"/>
                <a:cs typeface="Libre Franklin"/>
                <a:sym typeface="Libre Franklin"/>
              </a:defRPr>
            </a:lvl1pPr>
            <a:lvl2pPr lvl="1"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Libre Franklin"/>
                <a:ea typeface="Libre Franklin"/>
                <a:cs typeface="Libre Franklin"/>
                <a:sym typeface="Libre Franklin"/>
              </a:defRPr>
            </a:lvl2pPr>
            <a:lvl3pPr lvl="2"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Libre Franklin"/>
                <a:ea typeface="Libre Franklin"/>
                <a:cs typeface="Libre Franklin"/>
                <a:sym typeface="Libre Franklin"/>
              </a:defRPr>
            </a:lvl3pPr>
            <a:lvl4pPr lvl="3"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4pPr>
            <a:lvl5pPr lvl="4"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72" name="Google Shape;72;p34"/>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chemeClr val="lt1"/>
                </a:solidFill>
                <a:latin typeface="Gill Sans"/>
                <a:ea typeface="Gill Sans"/>
                <a:cs typeface="Gill Sans"/>
                <a:sym typeface="Gill Sans"/>
              </a:rPr>
              <a:t>Human Activity Recognition</a:t>
            </a:r>
            <a:endParaRPr/>
          </a:p>
        </p:txBody>
      </p:sp>
      <p:cxnSp>
        <p:nvCxnSpPr>
          <p:cNvPr id="73" name="Google Shape;73;p34"/>
          <p:cNvCxnSpPr/>
          <p:nvPr/>
        </p:nvCxnSpPr>
        <p:spPr>
          <a:xfrm flipH="1" rot="10800000">
            <a:off x="419100" y="798384"/>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74" name="Shape 74"/>
        <p:cNvGrpSpPr/>
        <p:nvPr/>
      </p:nvGrpSpPr>
      <p:grpSpPr>
        <a:xfrm>
          <a:off x="0" y="0"/>
          <a:ext cx="0" cy="0"/>
          <a:chOff x="0" y="0"/>
          <a:chExt cx="0" cy="0"/>
        </a:xfrm>
      </p:grpSpPr>
      <p:sp>
        <p:nvSpPr>
          <p:cNvPr id="75" name="Google Shape;75;p35"/>
          <p:cNvSpPr/>
          <p:nvPr>
            <p:ph idx="2" type="pic"/>
          </p:nvPr>
        </p:nvSpPr>
        <p:spPr>
          <a:xfrm>
            <a:off x="130175" y="128588"/>
            <a:ext cx="11931650" cy="6600825"/>
          </a:xfrm>
          <a:prstGeom prst="rect">
            <a:avLst/>
          </a:prstGeom>
          <a:noFill/>
          <a:ln>
            <a:noFill/>
          </a:ln>
        </p:spPr>
      </p:sp>
      <p:sp>
        <p:nvSpPr>
          <p:cNvPr id="76" name="Google Shape;76;p35"/>
          <p:cNvSpPr/>
          <p:nvPr/>
        </p:nvSpPr>
        <p:spPr>
          <a:xfrm>
            <a:off x="129540" y="128016"/>
            <a:ext cx="11932920" cy="6601968"/>
          </a:xfrm>
          <a:prstGeom prst="rect">
            <a:avLst/>
          </a:prstGeom>
          <a:gradFill>
            <a:gsLst>
              <a:gs pos="0">
                <a:srgbClr val="B2B2B2">
                  <a:alpha val="80000"/>
                </a:srgbClr>
              </a:gs>
              <a:gs pos="100000">
                <a:srgbClr val="969696">
                  <a:alpha val="80000"/>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7" name="Google Shape;77;p35"/>
          <p:cNvSpPr txBox="1"/>
          <p:nvPr>
            <p:ph idx="1" type="body"/>
          </p:nvPr>
        </p:nvSpPr>
        <p:spPr>
          <a:xfrm>
            <a:off x="8683563" y="3359239"/>
            <a:ext cx="2596896" cy="2252574"/>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lt2"/>
              </a:buClr>
              <a:buSzPts val="2300"/>
              <a:buNone/>
              <a:defRPr b="0" i="0" sz="2300">
                <a:solidFill>
                  <a:schemeClr val="lt2"/>
                </a:solidFill>
              </a:defRPr>
            </a:lvl1pPr>
            <a:lvl2pPr indent="-228600" lvl="1" marL="914400" algn="l">
              <a:lnSpc>
                <a:spcPct val="90000"/>
              </a:lnSpc>
              <a:spcBef>
                <a:spcPts val="500"/>
              </a:spcBef>
              <a:spcAft>
                <a:spcPts val="0"/>
              </a:spcAft>
              <a:buClr>
                <a:schemeClr val="dk2"/>
              </a:buClr>
              <a:buSzPts val="1800"/>
              <a:buNone/>
              <a:defRPr b="1" i="1" sz="1800"/>
            </a:lvl2pPr>
            <a:lvl3pPr indent="-228600" lvl="2" marL="1371600" algn="l">
              <a:lnSpc>
                <a:spcPct val="90000"/>
              </a:lnSpc>
              <a:spcBef>
                <a:spcPts val="500"/>
              </a:spcBef>
              <a:spcAft>
                <a:spcPts val="0"/>
              </a:spcAft>
              <a:buClr>
                <a:schemeClr val="dk2"/>
              </a:buClr>
              <a:buSzPts val="1800"/>
              <a:buNone/>
              <a:defRPr b="1" i="1" sz="1800"/>
            </a:lvl3pPr>
            <a:lvl4pPr indent="-228600" lvl="3" marL="1828800" algn="l">
              <a:lnSpc>
                <a:spcPct val="90000"/>
              </a:lnSpc>
              <a:spcBef>
                <a:spcPts val="500"/>
              </a:spcBef>
              <a:spcAft>
                <a:spcPts val="0"/>
              </a:spcAft>
              <a:buClr>
                <a:schemeClr val="dk2"/>
              </a:buClr>
              <a:buSzPts val="1800"/>
              <a:buNone/>
              <a:defRPr b="1" i="1" sz="1800"/>
            </a:lvl4pPr>
            <a:lvl5pPr indent="-228600" lvl="4" marL="2286000" algn="l">
              <a:lnSpc>
                <a:spcPct val="90000"/>
              </a:lnSpc>
              <a:spcBef>
                <a:spcPts val="500"/>
              </a:spcBef>
              <a:spcAft>
                <a:spcPts val="0"/>
              </a:spcAft>
              <a:buClr>
                <a:schemeClr val="dk2"/>
              </a:buClr>
              <a:buSzPts val="1800"/>
              <a:buNone/>
              <a:defRPr b="1" i="1"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5"/>
          <p:cNvSpPr txBox="1"/>
          <p:nvPr>
            <p:ph type="title"/>
          </p:nvPr>
        </p:nvSpPr>
        <p:spPr>
          <a:xfrm>
            <a:off x="8683562" y="1757774"/>
            <a:ext cx="2669859" cy="1325563"/>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5"/>
          <p:cNvSpPr/>
          <p:nvPr/>
        </p:nvSpPr>
        <p:spPr>
          <a:xfrm>
            <a:off x="8683563" y="3191969"/>
            <a:ext cx="1545336" cy="365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0" name="Google Shape;80;p35"/>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chemeClr val="lt1"/>
                </a:solidFill>
                <a:latin typeface="Gill Sans"/>
                <a:ea typeface="Gill Sans"/>
                <a:cs typeface="Gill Sans"/>
                <a:sym typeface="Gill Sans"/>
              </a:rPr>
              <a:t>Human Activity Recognition</a:t>
            </a:r>
            <a:endParaRPr/>
          </a:p>
        </p:txBody>
      </p:sp>
      <p:cxnSp>
        <p:nvCxnSpPr>
          <p:cNvPr id="81" name="Google Shape;81;p35"/>
          <p:cNvCxnSpPr/>
          <p:nvPr/>
        </p:nvCxnSpPr>
        <p:spPr>
          <a:xfrm flipH="1" rot="10800000">
            <a:off x="419100" y="798384"/>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5000"/>
              <a:buFont typeface="Gill Sans"/>
              <a:buNone/>
              <a:defRPr b="0" i="0" sz="5000" u="none" cap="none" strike="noStrike">
                <a:solidFill>
                  <a:schemeClr val="dk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04827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Libre Franklin"/>
                <a:ea typeface="Libre Franklin"/>
                <a:cs typeface="Libre Franklin"/>
                <a:sym typeface="Libre Franklin"/>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Libre Franklin"/>
                <a:ea typeface="Libre Franklin"/>
                <a:cs typeface="Libre Franklin"/>
                <a:sym typeface="Libre Franklin"/>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Libre Franklin"/>
                <a:ea typeface="Libre Franklin"/>
                <a:cs typeface="Libre Franklin"/>
                <a:sym typeface="Libre Franklin"/>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Libre Franklin"/>
                <a:ea typeface="Libre Franklin"/>
                <a:cs typeface="Libre Franklin"/>
                <a:sym typeface="Libre Frankl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guide id="9" pos="302">
          <p15:clr>
            <a:srgbClr val="F26B43"/>
          </p15:clr>
        </p15:guide>
        <p15:guide id="10" pos="73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3.jp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3.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3.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3.jpg"/><Relationship Id="rId4" Type="http://schemas.openxmlformats.org/officeDocument/2006/relationships/image" Target="../media/image30.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jpg"/><Relationship Id="rId4" Type="http://schemas.openxmlformats.org/officeDocument/2006/relationships/image" Target="../media/image60.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3.jp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3.jp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3.jpg"/><Relationship Id="rId4" Type="http://schemas.openxmlformats.org/officeDocument/2006/relationships/image" Target="../media/image33.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3.jpg"/><Relationship Id="rId4" Type="http://schemas.openxmlformats.org/officeDocument/2006/relationships/image" Target="../media/image34.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3.jp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4.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jp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
          <p:cNvSpPr txBox="1"/>
          <p:nvPr>
            <p:ph type="title"/>
          </p:nvPr>
        </p:nvSpPr>
        <p:spPr>
          <a:xfrm>
            <a:off x="1037021" y="2107415"/>
            <a:ext cx="10117959" cy="228135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Gill Sans"/>
              <a:buNone/>
            </a:pPr>
            <a:r>
              <a:rPr lang="en-US" sz="4400"/>
              <a:t>Case Study: Classifying and Analyzing Physical Activities through Heart Rate Variability and Other Physical Metrics Using Holter Monitor Data</a:t>
            </a:r>
            <a:endParaRPr sz="4400"/>
          </a:p>
        </p:txBody>
      </p:sp>
      <p:sp>
        <p:nvSpPr>
          <p:cNvPr id="169" name="Google Shape;169;p1"/>
          <p:cNvSpPr txBox="1"/>
          <p:nvPr>
            <p:ph idx="3" type="body"/>
          </p:nvPr>
        </p:nvSpPr>
        <p:spPr>
          <a:xfrm>
            <a:off x="1050857" y="4720037"/>
            <a:ext cx="10090200" cy="1101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2"/>
              </a:buClr>
              <a:buSzPts val="3500"/>
              <a:buNone/>
            </a:pPr>
            <a:r>
              <a:rPr lang="en-US"/>
              <a:t>Boyan Davidov, Boyan Markov, Simona Mircheva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A person with a beard and glasses&#10;&#10;Description automatically generated" id="266" name="Google Shape;266;p10"/>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267" name="Google Shape;267;p10"/>
          <p:cNvSpPr/>
          <p:nvPr/>
        </p:nvSpPr>
        <p:spPr>
          <a:xfrm>
            <a:off x="803530" y="0"/>
            <a:ext cx="4989942" cy="7315200"/>
          </a:xfrm>
          <a:prstGeom prst="rect">
            <a:avLst/>
          </a:prstGeom>
          <a:gradFill>
            <a:gsLst>
              <a:gs pos="0">
                <a:srgbClr val="98A246">
                  <a:alpha val="49803"/>
                </a:srgbClr>
              </a:gs>
              <a:gs pos="100000">
                <a:srgbClr val="EA96A3"/>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68" name="Google Shape;268;p10"/>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Data Exploration</a:t>
            </a:r>
            <a:endParaRPr/>
          </a:p>
        </p:txBody>
      </p:sp>
      <p:sp>
        <p:nvSpPr>
          <p:cNvPr id="269" name="Google Shape;269;p10"/>
          <p:cNvSpPr txBox="1"/>
          <p:nvPr>
            <p:ph idx="3" type="body"/>
          </p:nvPr>
        </p:nvSpPr>
        <p:spPr>
          <a:xfrm>
            <a:off x="838200" y="2255744"/>
            <a:ext cx="4989946" cy="4449856"/>
          </a:xfrm>
          <a:prstGeom prst="rect">
            <a:avLst/>
          </a:prstGeom>
          <a:noFill/>
          <a:ln>
            <a:noFill/>
          </a:ln>
        </p:spPr>
        <p:txBody>
          <a:bodyPr anchorCtr="0" anchor="t" bIns="45700" lIns="0" spcFirstLastPara="1" rIns="91425" wrap="square" tIns="45700">
            <a:normAutofit/>
          </a:bodyPr>
          <a:lstStyle/>
          <a:p>
            <a:pPr indent="-571500" lvl="0" marL="723900" rtl="0" algn="l">
              <a:lnSpc>
                <a:spcPct val="90000"/>
              </a:lnSpc>
              <a:spcBef>
                <a:spcPts val="0"/>
              </a:spcBef>
              <a:spcAft>
                <a:spcPts val="0"/>
              </a:spcAft>
              <a:buClr>
                <a:schemeClr val="lt1"/>
              </a:buClr>
              <a:buSzPts val="3600"/>
              <a:buChar char="•"/>
            </a:pPr>
            <a:r>
              <a:rPr lang="en-US" sz="3600"/>
              <a:t>Labeled data covering 29 physical metrics</a:t>
            </a:r>
            <a:endParaRPr/>
          </a:p>
          <a:p>
            <a:pPr indent="-571500" lvl="0" marL="723900" rtl="0" algn="l">
              <a:lnSpc>
                <a:spcPct val="90000"/>
              </a:lnSpc>
              <a:spcBef>
                <a:spcPts val="0"/>
              </a:spcBef>
              <a:spcAft>
                <a:spcPts val="0"/>
              </a:spcAft>
              <a:buClr>
                <a:schemeClr val="lt1"/>
              </a:buClr>
              <a:buSzPts val="3600"/>
              <a:buChar char="•"/>
            </a:pPr>
            <a:r>
              <a:rPr lang="en-US" sz="3600"/>
              <a:t> Severely imbalanced dataset with overrepresented classes</a:t>
            </a:r>
            <a:endParaRPr/>
          </a:p>
          <a:p>
            <a:pPr indent="-342900" lvl="0" marL="723900" rtl="0" algn="l">
              <a:lnSpc>
                <a:spcPct val="90000"/>
              </a:lnSpc>
              <a:spcBef>
                <a:spcPts val="0"/>
              </a:spcBef>
              <a:spcAft>
                <a:spcPts val="0"/>
              </a:spcAft>
              <a:buClr>
                <a:schemeClr val="lt1"/>
              </a:buClr>
              <a:buSzPts val="3600"/>
              <a:buNone/>
            </a:pPr>
            <a:r>
              <a:t/>
            </a:r>
            <a:endParaRPr sz="3600"/>
          </a:p>
          <a:p>
            <a:pPr indent="-78400" lvl="0" marL="180000" rtl="0" algn="l">
              <a:lnSpc>
                <a:spcPct val="90000"/>
              </a:lnSpc>
              <a:spcBef>
                <a:spcPts val="600"/>
              </a:spcBef>
              <a:spcAft>
                <a:spcPts val="0"/>
              </a:spcAft>
              <a:buClr>
                <a:schemeClr val="lt2"/>
              </a:buClr>
              <a:buSzPts val="1600"/>
              <a:buFont typeface="Arial"/>
              <a:buNone/>
            </a:pPr>
            <a:r>
              <a:t/>
            </a:r>
            <a:endParaRPr/>
          </a:p>
        </p:txBody>
      </p:sp>
      <p:sp>
        <p:nvSpPr>
          <p:cNvPr id="270" name="Google Shape;270;p10"/>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rgbClr val="4AAD96"/>
                </a:solidFill>
                <a:latin typeface="Gill Sans"/>
                <a:ea typeface="Gill Sans"/>
                <a:cs typeface="Gill Sans"/>
                <a:sym typeface="Gill Sans"/>
              </a:rPr>
              <a:t>Human Activity Recognition</a:t>
            </a:r>
            <a:endParaRPr/>
          </a:p>
        </p:txBody>
      </p:sp>
      <p:cxnSp>
        <p:nvCxnSpPr>
          <p:cNvPr id="271" name="Google Shape;271;p10"/>
          <p:cNvCxnSpPr/>
          <p:nvPr/>
        </p:nvCxnSpPr>
        <p:spPr>
          <a:xfrm flipH="1" rot="10800000">
            <a:off x="441376" y="816857"/>
            <a:ext cx="1" cy="2188805"/>
          </a:xfrm>
          <a:prstGeom prst="straightConnector1">
            <a:avLst/>
          </a:prstGeom>
          <a:noFill/>
          <a:ln cap="flat" cmpd="sng" w="38100">
            <a:solidFill>
              <a:srgbClr val="4AAD96"/>
            </a:solidFill>
            <a:prstDash val="solid"/>
            <a:miter lim="400000"/>
            <a:headEnd len="sm" w="sm" type="none"/>
            <a:tailEnd len="sm" w="sm" type="none"/>
          </a:ln>
        </p:spPr>
      </p:cxnSp>
      <p:pic>
        <p:nvPicPr>
          <p:cNvPr id="272" name="Google Shape;272;p10"/>
          <p:cNvPicPr preferRelativeResize="0"/>
          <p:nvPr/>
        </p:nvPicPr>
        <p:blipFill rotWithShape="1">
          <a:blip r:embed="rId4">
            <a:alphaModFix/>
          </a:blip>
          <a:srcRect b="0" l="0" r="0" t="0"/>
          <a:stretch/>
        </p:blipFill>
        <p:spPr>
          <a:xfrm>
            <a:off x="5923501" y="765496"/>
            <a:ext cx="5991746" cy="4983262"/>
          </a:xfrm>
          <a:prstGeom prst="rect">
            <a:avLst/>
          </a:prstGeom>
          <a:noFill/>
          <a:ln>
            <a:noFill/>
          </a:ln>
        </p:spPr>
      </p:pic>
      <p:pic>
        <p:nvPicPr>
          <p:cNvPr id="273" name="Google Shape;273;p10"/>
          <p:cNvPicPr preferRelativeResize="0"/>
          <p:nvPr/>
        </p:nvPicPr>
        <p:blipFill rotWithShape="1">
          <a:blip r:embed="rId5">
            <a:alphaModFix/>
          </a:blip>
          <a:srcRect b="0" l="0" r="0" t="0"/>
          <a:stretch/>
        </p:blipFill>
        <p:spPr>
          <a:xfrm>
            <a:off x="6778524" y="4744214"/>
            <a:ext cx="256701" cy="93059"/>
          </a:xfrm>
          <a:prstGeom prst="rect">
            <a:avLst/>
          </a:prstGeom>
          <a:noFill/>
          <a:ln>
            <a:noFill/>
          </a:ln>
        </p:spPr>
      </p:pic>
      <p:pic>
        <p:nvPicPr>
          <p:cNvPr id="274" name="Google Shape;274;p10"/>
          <p:cNvPicPr preferRelativeResize="0"/>
          <p:nvPr/>
        </p:nvPicPr>
        <p:blipFill rotWithShape="1">
          <a:blip r:embed="rId6">
            <a:alphaModFix/>
          </a:blip>
          <a:srcRect b="0" l="0" r="0" t="0"/>
          <a:stretch/>
        </p:blipFill>
        <p:spPr>
          <a:xfrm>
            <a:off x="7020312" y="5018949"/>
            <a:ext cx="255087" cy="86211"/>
          </a:xfrm>
          <a:prstGeom prst="rect">
            <a:avLst/>
          </a:prstGeom>
          <a:noFill/>
          <a:ln>
            <a:noFill/>
          </a:ln>
        </p:spPr>
      </p:pic>
      <p:pic>
        <p:nvPicPr>
          <p:cNvPr id="275" name="Google Shape;275;p10"/>
          <p:cNvPicPr preferRelativeResize="0"/>
          <p:nvPr/>
        </p:nvPicPr>
        <p:blipFill rotWithShape="1">
          <a:blip r:embed="rId7">
            <a:alphaModFix/>
          </a:blip>
          <a:srcRect b="0" l="0" r="0" t="0"/>
          <a:stretch/>
        </p:blipFill>
        <p:spPr>
          <a:xfrm>
            <a:off x="8030350" y="4801524"/>
            <a:ext cx="264296" cy="81643"/>
          </a:xfrm>
          <a:prstGeom prst="rect">
            <a:avLst/>
          </a:prstGeom>
          <a:noFill/>
          <a:ln>
            <a:noFill/>
          </a:ln>
        </p:spPr>
      </p:pic>
      <p:sp>
        <p:nvSpPr>
          <p:cNvPr id="276" name="Google Shape;276;p10"/>
          <p:cNvSpPr/>
          <p:nvPr/>
        </p:nvSpPr>
        <p:spPr>
          <a:xfrm>
            <a:off x="6413609" y="966708"/>
            <a:ext cx="2194560" cy="1280160"/>
          </a:xfrm>
          <a:prstGeom prst="ellipse">
            <a:avLst/>
          </a:prstGeom>
          <a:gradFill>
            <a:gsLst>
              <a:gs pos="0">
                <a:srgbClr val="489CD1">
                  <a:alpha val="4705"/>
                </a:srgbClr>
              </a:gs>
              <a:gs pos="1000">
                <a:srgbClr val="489CD1">
                  <a:alpha val="4705"/>
                </a:srgbClr>
              </a:gs>
              <a:gs pos="25000">
                <a:srgbClr val="A9D7B2">
                  <a:alpha val="4705"/>
                </a:srgbClr>
              </a:gs>
              <a:gs pos="50000">
                <a:srgbClr val="B92B65">
                  <a:alpha val="4705"/>
                </a:srgbClr>
              </a:gs>
              <a:gs pos="76000">
                <a:srgbClr val="9B2486">
                  <a:alpha val="4705"/>
                </a:srgbClr>
              </a:gs>
              <a:gs pos="100000">
                <a:srgbClr val="244F85">
                  <a:alpha val="4705"/>
                </a:srgbClr>
              </a:gs>
            </a:gsLst>
            <a:lin ang="0" scaled="0"/>
          </a:gradFill>
          <a:ln cap="flat" cmpd="sng" w="36000">
            <a:solidFill>
              <a:srgbClr val="489CD1"/>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rgbClr val="489CD1"/>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1"/>
          <p:cNvSpPr/>
          <p:nvPr/>
        </p:nvSpPr>
        <p:spPr>
          <a:xfrm flipH="1" rot="-5400000">
            <a:off x="2796729" y="-2003871"/>
            <a:ext cx="7653528" cy="11661270"/>
          </a:xfrm>
          <a:prstGeom prst="rect">
            <a:avLst/>
          </a:prstGeom>
          <a:gradFill>
            <a:gsLst>
              <a:gs pos="0">
                <a:srgbClr val="E4E8CB"/>
              </a:gs>
              <a:gs pos="100000">
                <a:srgbClr val="D1EAF7"/>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83" name="Google Shape;283;p11"/>
          <p:cNvSpPr txBox="1"/>
          <p:nvPr>
            <p:ph type="title"/>
          </p:nvPr>
        </p:nvSpPr>
        <p:spPr>
          <a:xfrm>
            <a:off x="838200" y="736553"/>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9A1C5"/>
              </a:buClr>
              <a:buSzPts val="5000"/>
              <a:buFont typeface="Gill Sans"/>
              <a:buNone/>
            </a:pPr>
            <a:r>
              <a:rPr lang="en-US">
                <a:solidFill>
                  <a:srgbClr val="79A1C5"/>
                </a:solidFill>
              </a:rPr>
              <a:t>Data Exploration</a:t>
            </a:r>
            <a:endParaRPr/>
          </a:p>
        </p:txBody>
      </p:sp>
      <p:sp>
        <p:nvSpPr>
          <p:cNvPr id="284" name="Google Shape;284;p11"/>
          <p:cNvSpPr txBox="1"/>
          <p:nvPr>
            <p:ph idx="3" type="body"/>
          </p:nvPr>
        </p:nvSpPr>
        <p:spPr>
          <a:xfrm>
            <a:off x="838199" y="1519191"/>
            <a:ext cx="11123700" cy="957075"/>
          </a:xfrm>
          <a:prstGeom prst="rect">
            <a:avLst/>
          </a:prstGeom>
          <a:noFill/>
          <a:ln>
            <a:noFill/>
          </a:ln>
        </p:spPr>
        <p:txBody>
          <a:bodyPr anchorCtr="0" anchor="t" bIns="45700" lIns="0" spcFirstLastPara="1" rIns="91425" wrap="square" tIns="45700">
            <a:normAutofit fontScale="70000" lnSpcReduction="20000"/>
          </a:bodyPr>
          <a:lstStyle/>
          <a:p>
            <a:pPr indent="0" lvl="0" marL="152400" rtl="0" algn="l">
              <a:lnSpc>
                <a:spcPct val="90000"/>
              </a:lnSpc>
              <a:spcBef>
                <a:spcPts val="0"/>
              </a:spcBef>
              <a:spcAft>
                <a:spcPts val="0"/>
              </a:spcAft>
              <a:buClr>
                <a:schemeClr val="lt1"/>
              </a:buClr>
              <a:buSzPct val="100000"/>
              <a:buNone/>
            </a:pPr>
            <a:r>
              <a:rPr lang="en-US" sz="3600">
                <a:solidFill>
                  <a:srgbClr val="79A1C5"/>
                </a:solidFill>
              </a:rPr>
              <a:t>Noteworthy features among the measured metrics are heart rate (HR) and heart rate variability (HRV), which reflects the variation in time intervals between consecutive heartbeats.</a:t>
            </a:r>
            <a:endParaRPr/>
          </a:p>
          <a:p>
            <a:pPr indent="-411480" lvl="0" marL="723900" rtl="0" algn="l">
              <a:lnSpc>
                <a:spcPct val="90000"/>
              </a:lnSpc>
              <a:spcBef>
                <a:spcPts val="0"/>
              </a:spcBef>
              <a:spcAft>
                <a:spcPts val="0"/>
              </a:spcAft>
              <a:buClr>
                <a:schemeClr val="lt1"/>
              </a:buClr>
              <a:buSzPct val="100000"/>
              <a:buNone/>
            </a:pPr>
            <a:r>
              <a:t/>
            </a:r>
            <a:endParaRPr sz="3600"/>
          </a:p>
          <a:p>
            <a:pPr indent="-108880" lvl="0" marL="180000" rtl="0" algn="l">
              <a:lnSpc>
                <a:spcPct val="90000"/>
              </a:lnSpc>
              <a:spcBef>
                <a:spcPts val="600"/>
              </a:spcBef>
              <a:spcAft>
                <a:spcPts val="0"/>
              </a:spcAft>
              <a:buClr>
                <a:schemeClr val="lt2"/>
              </a:buClr>
              <a:buSzPct val="100000"/>
              <a:buFont typeface="Arial"/>
              <a:buNone/>
            </a:pPr>
            <a:r>
              <a:t/>
            </a:r>
            <a:endParaRPr/>
          </a:p>
        </p:txBody>
      </p:sp>
      <p:sp>
        <p:nvSpPr>
          <p:cNvPr id="285" name="Google Shape;285;p11"/>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286" name="Google Shape;286;p11"/>
          <p:cNvCxnSpPr/>
          <p:nvPr/>
        </p:nvCxnSpPr>
        <p:spPr>
          <a:xfrm flipH="1" rot="10800000">
            <a:off x="441376" y="816857"/>
            <a:ext cx="1" cy="2188805"/>
          </a:xfrm>
          <a:prstGeom prst="straightConnector1">
            <a:avLst/>
          </a:prstGeom>
          <a:noFill/>
          <a:ln cap="flat" cmpd="sng" w="38100">
            <a:solidFill>
              <a:srgbClr val="79A1C5"/>
            </a:solidFill>
            <a:prstDash val="solid"/>
            <a:miter lim="400000"/>
            <a:headEnd len="sm" w="sm" type="none"/>
            <a:tailEnd len="sm" w="sm" type="none"/>
          </a:ln>
        </p:spPr>
      </p:cxnSp>
      <p:pic>
        <p:nvPicPr>
          <p:cNvPr id="287" name="Google Shape;287;p11"/>
          <p:cNvPicPr preferRelativeResize="0"/>
          <p:nvPr/>
        </p:nvPicPr>
        <p:blipFill rotWithShape="1">
          <a:blip r:embed="rId3">
            <a:alphaModFix/>
          </a:blip>
          <a:srcRect b="0" l="0" r="0" t="0"/>
          <a:stretch/>
        </p:blipFill>
        <p:spPr>
          <a:xfrm>
            <a:off x="912927" y="2549419"/>
            <a:ext cx="11123700" cy="4023767"/>
          </a:xfrm>
          <a:prstGeom prst="rect">
            <a:avLst/>
          </a:prstGeom>
          <a:noFill/>
          <a:ln>
            <a:noFill/>
          </a:ln>
        </p:spPr>
      </p:pic>
      <p:sp>
        <p:nvSpPr>
          <p:cNvPr id="288" name="Google Shape;288;p11"/>
          <p:cNvSpPr/>
          <p:nvPr/>
        </p:nvSpPr>
        <p:spPr>
          <a:xfrm>
            <a:off x="5652710" y="6225310"/>
            <a:ext cx="554529" cy="545453"/>
          </a:xfrm>
          <a:prstGeom prst="ellipse">
            <a:avLst/>
          </a:prstGeom>
          <a:gradFill>
            <a:gsLst>
              <a:gs pos="0">
                <a:srgbClr val="489CD1">
                  <a:alpha val="4705"/>
                </a:srgbClr>
              </a:gs>
              <a:gs pos="1000">
                <a:srgbClr val="489CD1">
                  <a:alpha val="4705"/>
                </a:srgbClr>
              </a:gs>
              <a:gs pos="25000">
                <a:srgbClr val="A9D7B2">
                  <a:alpha val="4705"/>
                </a:srgbClr>
              </a:gs>
              <a:gs pos="50000">
                <a:srgbClr val="B92B65">
                  <a:alpha val="4705"/>
                </a:srgbClr>
              </a:gs>
              <a:gs pos="76000">
                <a:srgbClr val="9B2486">
                  <a:alpha val="4705"/>
                </a:srgbClr>
              </a:gs>
              <a:gs pos="100000">
                <a:srgbClr val="244F85">
                  <a:alpha val="4705"/>
                </a:srgbClr>
              </a:gs>
            </a:gsLst>
            <a:lin ang="0" scaled="0"/>
          </a:gradFill>
          <a:ln cap="flat" cmpd="sng" w="36000">
            <a:solidFill>
              <a:srgbClr val="489CD1"/>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rgbClr val="489CD1"/>
              </a:solidFill>
              <a:latin typeface="Libre Franklin"/>
              <a:ea typeface="Libre Franklin"/>
              <a:cs typeface="Libre Franklin"/>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2"/>
          <p:cNvSpPr/>
          <p:nvPr/>
        </p:nvSpPr>
        <p:spPr>
          <a:xfrm flipH="1" rot="-5400000">
            <a:off x="2796729" y="-2003871"/>
            <a:ext cx="7653528" cy="11661270"/>
          </a:xfrm>
          <a:prstGeom prst="rect">
            <a:avLst/>
          </a:prstGeom>
          <a:gradFill>
            <a:gsLst>
              <a:gs pos="0">
                <a:srgbClr val="E4E8CB"/>
              </a:gs>
              <a:gs pos="100000">
                <a:srgbClr val="D1EAF7"/>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295" name="Google Shape;295;p12"/>
          <p:cNvPicPr preferRelativeResize="0"/>
          <p:nvPr/>
        </p:nvPicPr>
        <p:blipFill rotWithShape="1">
          <a:blip r:embed="rId3">
            <a:alphaModFix/>
          </a:blip>
          <a:srcRect b="0" l="0" r="0" t="0"/>
          <a:stretch/>
        </p:blipFill>
        <p:spPr>
          <a:xfrm>
            <a:off x="912927" y="2549419"/>
            <a:ext cx="10843500" cy="4023767"/>
          </a:xfrm>
          <a:prstGeom prst="rect">
            <a:avLst/>
          </a:prstGeom>
          <a:noFill/>
          <a:ln>
            <a:noFill/>
          </a:ln>
        </p:spPr>
      </p:pic>
      <p:sp>
        <p:nvSpPr>
          <p:cNvPr id="296" name="Google Shape;296;p12"/>
          <p:cNvSpPr txBox="1"/>
          <p:nvPr>
            <p:ph type="title"/>
          </p:nvPr>
        </p:nvSpPr>
        <p:spPr>
          <a:xfrm>
            <a:off x="838200" y="736553"/>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9A1C5"/>
              </a:buClr>
              <a:buSzPts val="5000"/>
              <a:buFont typeface="Gill Sans"/>
              <a:buNone/>
            </a:pPr>
            <a:r>
              <a:rPr lang="en-US">
                <a:solidFill>
                  <a:srgbClr val="79A1C5"/>
                </a:solidFill>
              </a:rPr>
              <a:t>Data Exploration</a:t>
            </a:r>
            <a:endParaRPr/>
          </a:p>
        </p:txBody>
      </p:sp>
      <p:sp>
        <p:nvSpPr>
          <p:cNvPr id="297" name="Google Shape;297;p12"/>
          <p:cNvSpPr txBox="1"/>
          <p:nvPr>
            <p:ph idx="3" type="body"/>
          </p:nvPr>
        </p:nvSpPr>
        <p:spPr>
          <a:xfrm>
            <a:off x="838199" y="1519191"/>
            <a:ext cx="11123700" cy="957075"/>
          </a:xfrm>
          <a:prstGeom prst="rect">
            <a:avLst/>
          </a:prstGeom>
          <a:noFill/>
          <a:ln>
            <a:noFill/>
          </a:ln>
        </p:spPr>
        <p:txBody>
          <a:bodyPr anchorCtr="0" anchor="t" bIns="45700" lIns="0" spcFirstLastPara="1" rIns="91425" wrap="square" tIns="45700">
            <a:normAutofit fontScale="70000" lnSpcReduction="20000"/>
          </a:bodyPr>
          <a:lstStyle/>
          <a:p>
            <a:pPr indent="0" lvl="0" marL="152400" rtl="0" algn="l">
              <a:lnSpc>
                <a:spcPct val="90000"/>
              </a:lnSpc>
              <a:spcBef>
                <a:spcPts val="0"/>
              </a:spcBef>
              <a:spcAft>
                <a:spcPts val="0"/>
              </a:spcAft>
              <a:buClr>
                <a:schemeClr val="lt1"/>
              </a:buClr>
              <a:buSzPct val="100000"/>
              <a:buNone/>
            </a:pPr>
            <a:r>
              <a:rPr lang="en-US" sz="3600">
                <a:solidFill>
                  <a:srgbClr val="79A1C5"/>
                </a:solidFill>
              </a:rPr>
              <a:t>Noteworthy features among the measured metrics are heart rate (HR) and heart rate variability (HRV), which reflects the variation in time intervals between consecutive heartbeats.</a:t>
            </a:r>
            <a:endParaRPr/>
          </a:p>
          <a:p>
            <a:pPr indent="-411480" lvl="0" marL="723900" rtl="0" algn="l">
              <a:lnSpc>
                <a:spcPct val="90000"/>
              </a:lnSpc>
              <a:spcBef>
                <a:spcPts val="0"/>
              </a:spcBef>
              <a:spcAft>
                <a:spcPts val="0"/>
              </a:spcAft>
              <a:buClr>
                <a:schemeClr val="lt1"/>
              </a:buClr>
              <a:buSzPct val="100000"/>
              <a:buNone/>
            </a:pPr>
            <a:r>
              <a:t/>
            </a:r>
            <a:endParaRPr sz="3600"/>
          </a:p>
          <a:p>
            <a:pPr indent="-108880" lvl="0" marL="180000" rtl="0" algn="l">
              <a:lnSpc>
                <a:spcPct val="90000"/>
              </a:lnSpc>
              <a:spcBef>
                <a:spcPts val="600"/>
              </a:spcBef>
              <a:spcAft>
                <a:spcPts val="0"/>
              </a:spcAft>
              <a:buClr>
                <a:schemeClr val="lt2"/>
              </a:buClr>
              <a:buSzPct val="100000"/>
              <a:buFont typeface="Arial"/>
              <a:buNone/>
            </a:pPr>
            <a:r>
              <a:t/>
            </a:r>
            <a:endParaRPr/>
          </a:p>
        </p:txBody>
      </p:sp>
      <p:sp>
        <p:nvSpPr>
          <p:cNvPr id="298" name="Google Shape;298;p12"/>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299" name="Google Shape;299;p12"/>
          <p:cNvCxnSpPr/>
          <p:nvPr/>
        </p:nvCxnSpPr>
        <p:spPr>
          <a:xfrm flipH="1" rot="10800000">
            <a:off x="441376" y="816857"/>
            <a:ext cx="1" cy="2188805"/>
          </a:xfrm>
          <a:prstGeom prst="straightConnector1">
            <a:avLst/>
          </a:prstGeom>
          <a:noFill/>
          <a:ln cap="flat" cmpd="sng" w="38100">
            <a:solidFill>
              <a:srgbClr val="79A1C5"/>
            </a:solidFill>
            <a:prstDash val="solid"/>
            <a:miter lim="400000"/>
            <a:headEnd len="sm" w="sm" type="none"/>
            <a:tailEnd len="sm" w="sm" type="none"/>
          </a:ln>
        </p:spPr>
      </p:cxnSp>
      <p:sp>
        <p:nvSpPr>
          <p:cNvPr id="300" name="Google Shape;300;p12"/>
          <p:cNvSpPr/>
          <p:nvPr/>
        </p:nvSpPr>
        <p:spPr>
          <a:xfrm>
            <a:off x="5541876" y="6225310"/>
            <a:ext cx="554529" cy="545453"/>
          </a:xfrm>
          <a:prstGeom prst="ellipse">
            <a:avLst/>
          </a:prstGeom>
          <a:gradFill>
            <a:gsLst>
              <a:gs pos="0">
                <a:srgbClr val="489CD1">
                  <a:alpha val="4705"/>
                </a:srgbClr>
              </a:gs>
              <a:gs pos="1000">
                <a:srgbClr val="489CD1">
                  <a:alpha val="4705"/>
                </a:srgbClr>
              </a:gs>
              <a:gs pos="25000">
                <a:srgbClr val="A9D7B2">
                  <a:alpha val="4705"/>
                </a:srgbClr>
              </a:gs>
              <a:gs pos="50000">
                <a:srgbClr val="B92B65">
                  <a:alpha val="4705"/>
                </a:srgbClr>
              </a:gs>
              <a:gs pos="76000">
                <a:srgbClr val="9B2486">
                  <a:alpha val="4705"/>
                </a:srgbClr>
              </a:gs>
              <a:gs pos="100000">
                <a:srgbClr val="244F85">
                  <a:alpha val="4705"/>
                </a:srgbClr>
              </a:gs>
            </a:gsLst>
            <a:lin ang="0" scaled="0"/>
          </a:gradFill>
          <a:ln cap="flat" cmpd="sng" w="36000">
            <a:solidFill>
              <a:srgbClr val="489CD1"/>
            </a:solidFill>
            <a:prstDash val="solid"/>
            <a:round/>
            <a:headEnd len="sm" w="sm" type="none"/>
            <a:tailEnd len="sm" w="sm" type="none"/>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rgbClr val="489CD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3"/>
          <p:cNvSpPr/>
          <p:nvPr/>
        </p:nvSpPr>
        <p:spPr>
          <a:xfrm flipH="1" rot="-5400000">
            <a:off x="2796729" y="-2003871"/>
            <a:ext cx="7653528" cy="11661270"/>
          </a:xfrm>
          <a:prstGeom prst="rect">
            <a:avLst/>
          </a:prstGeom>
          <a:gradFill>
            <a:gsLst>
              <a:gs pos="0">
                <a:srgbClr val="E4E8CB"/>
              </a:gs>
              <a:gs pos="100000">
                <a:srgbClr val="D1EAF7"/>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07" name="Google Shape;307;p13"/>
          <p:cNvSpPr txBox="1"/>
          <p:nvPr>
            <p:ph type="title"/>
          </p:nvPr>
        </p:nvSpPr>
        <p:spPr>
          <a:xfrm>
            <a:off x="838200" y="736553"/>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9A1C5"/>
              </a:buClr>
              <a:buSzPts val="5000"/>
              <a:buFont typeface="Gill Sans"/>
              <a:buNone/>
            </a:pPr>
            <a:r>
              <a:rPr lang="en-US">
                <a:solidFill>
                  <a:srgbClr val="79A1C5"/>
                </a:solidFill>
              </a:rPr>
              <a:t>Data Exploration</a:t>
            </a:r>
            <a:endParaRPr/>
          </a:p>
        </p:txBody>
      </p:sp>
      <p:sp>
        <p:nvSpPr>
          <p:cNvPr id="308" name="Google Shape;308;p13"/>
          <p:cNvSpPr txBox="1"/>
          <p:nvPr>
            <p:ph idx="3" type="body"/>
          </p:nvPr>
        </p:nvSpPr>
        <p:spPr>
          <a:xfrm>
            <a:off x="838199" y="1519191"/>
            <a:ext cx="11123700" cy="957075"/>
          </a:xfrm>
          <a:prstGeom prst="rect">
            <a:avLst/>
          </a:prstGeom>
          <a:noFill/>
          <a:ln>
            <a:noFill/>
          </a:ln>
        </p:spPr>
        <p:txBody>
          <a:bodyPr anchorCtr="0" anchor="t" bIns="45700" lIns="0" spcFirstLastPara="1" rIns="91425" wrap="square" tIns="45700">
            <a:normAutofit fontScale="92500" lnSpcReduction="10000"/>
          </a:bodyPr>
          <a:lstStyle/>
          <a:p>
            <a:pPr indent="0" lvl="0" marL="152400" rtl="0" algn="l">
              <a:lnSpc>
                <a:spcPct val="90000"/>
              </a:lnSpc>
              <a:spcBef>
                <a:spcPts val="0"/>
              </a:spcBef>
              <a:spcAft>
                <a:spcPts val="0"/>
              </a:spcAft>
              <a:buClr>
                <a:schemeClr val="lt1"/>
              </a:buClr>
              <a:buSzPct val="100000"/>
              <a:buNone/>
            </a:pPr>
            <a:r>
              <a:rPr lang="en-US" sz="3600">
                <a:solidFill>
                  <a:srgbClr val="79A1C5"/>
                </a:solidFill>
              </a:rPr>
              <a:t>The features are rarely normally distributed, with many observations in the 3rd quartile. </a:t>
            </a:r>
            <a:endParaRPr sz="3600"/>
          </a:p>
          <a:p>
            <a:pPr indent="-86020" lvl="0" marL="180000" rtl="0" algn="l">
              <a:lnSpc>
                <a:spcPct val="90000"/>
              </a:lnSpc>
              <a:spcBef>
                <a:spcPts val="600"/>
              </a:spcBef>
              <a:spcAft>
                <a:spcPts val="0"/>
              </a:spcAft>
              <a:buClr>
                <a:schemeClr val="lt2"/>
              </a:buClr>
              <a:buSzPct val="100000"/>
              <a:buFont typeface="Arial"/>
              <a:buNone/>
            </a:pPr>
            <a:r>
              <a:t/>
            </a:r>
            <a:endParaRPr/>
          </a:p>
        </p:txBody>
      </p:sp>
      <p:sp>
        <p:nvSpPr>
          <p:cNvPr id="309" name="Google Shape;309;p13"/>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310" name="Google Shape;310;p13"/>
          <p:cNvCxnSpPr/>
          <p:nvPr/>
        </p:nvCxnSpPr>
        <p:spPr>
          <a:xfrm flipH="1" rot="10800000">
            <a:off x="441376" y="816857"/>
            <a:ext cx="1" cy="2188805"/>
          </a:xfrm>
          <a:prstGeom prst="straightConnector1">
            <a:avLst/>
          </a:prstGeom>
          <a:noFill/>
          <a:ln cap="flat" cmpd="sng" w="38100">
            <a:solidFill>
              <a:srgbClr val="79A1C5"/>
            </a:solidFill>
            <a:prstDash val="solid"/>
            <a:miter lim="400000"/>
            <a:headEnd len="sm" w="sm" type="none"/>
            <a:tailEnd len="sm" w="sm" type="none"/>
          </a:ln>
        </p:spPr>
      </p:cxnSp>
      <p:pic>
        <p:nvPicPr>
          <p:cNvPr id="311" name="Google Shape;311;p13"/>
          <p:cNvPicPr preferRelativeResize="0"/>
          <p:nvPr/>
        </p:nvPicPr>
        <p:blipFill rotWithShape="1">
          <a:blip r:embed="rId3">
            <a:alphaModFix/>
          </a:blip>
          <a:srcRect b="0" l="0" r="0" t="0"/>
          <a:stretch/>
        </p:blipFill>
        <p:spPr>
          <a:xfrm>
            <a:off x="7584628" y="2592196"/>
            <a:ext cx="4052900" cy="4178567"/>
          </a:xfrm>
          <a:prstGeom prst="rect">
            <a:avLst/>
          </a:prstGeom>
          <a:noFill/>
          <a:ln>
            <a:noFill/>
          </a:ln>
        </p:spPr>
      </p:pic>
      <p:pic>
        <p:nvPicPr>
          <p:cNvPr id="312" name="Google Shape;312;p13"/>
          <p:cNvPicPr preferRelativeResize="0"/>
          <p:nvPr/>
        </p:nvPicPr>
        <p:blipFill rotWithShape="1">
          <a:blip r:embed="rId4">
            <a:alphaModFix/>
          </a:blip>
          <a:srcRect b="0" l="0" r="0" t="0"/>
          <a:stretch/>
        </p:blipFill>
        <p:spPr>
          <a:xfrm>
            <a:off x="1074527" y="2592196"/>
            <a:ext cx="5987768" cy="376263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p:nvPr/>
        </p:nvSpPr>
        <p:spPr>
          <a:xfrm flipH="1" rot="-5400000">
            <a:off x="2796729" y="-2003871"/>
            <a:ext cx="7653528" cy="11661270"/>
          </a:xfrm>
          <a:prstGeom prst="rect">
            <a:avLst/>
          </a:prstGeom>
          <a:gradFill>
            <a:gsLst>
              <a:gs pos="0">
                <a:srgbClr val="E4E8CB"/>
              </a:gs>
              <a:gs pos="100000">
                <a:srgbClr val="D1EAF7"/>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9" name="Google Shape;319;p14"/>
          <p:cNvSpPr txBox="1"/>
          <p:nvPr>
            <p:ph type="title"/>
          </p:nvPr>
        </p:nvSpPr>
        <p:spPr>
          <a:xfrm>
            <a:off x="838200" y="736553"/>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9A1C5"/>
              </a:buClr>
              <a:buSzPts val="5000"/>
              <a:buFont typeface="Gill Sans"/>
              <a:buNone/>
            </a:pPr>
            <a:r>
              <a:rPr lang="en-US">
                <a:solidFill>
                  <a:srgbClr val="79A1C5"/>
                </a:solidFill>
              </a:rPr>
              <a:t>Data Exploration</a:t>
            </a:r>
            <a:endParaRPr/>
          </a:p>
        </p:txBody>
      </p:sp>
      <p:sp>
        <p:nvSpPr>
          <p:cNvPr id="320" name="Google Shape;320;p14"/>
          <p:cNvSpPr txBox="1"/>
          <p:nvPr>
            <p:ph idx="3" type="body"/>
          </p:nvPr>
        </p:nvSpPr>
        <p:spPr>
          <a:xfrm>
            <a:off x="838200" y="1835633"/>
            <a:ext cx="6072879" cy="380626"/>
          </a:xfrm>
          <a:prstGeom prst="rect">
            <a:avLst/>
          </a:prstGeom>
          <a:noFill/>
          <a:ln>
            <a:noFill/>
          </a:ln>
        </p:spPr>
        <p:txBody>
          <a:bodyPr anchorCtr="0" anchor="t" bIns="45700" lIns="0" spcFirstLastPara="1" rIns="91425" wrap="square" tIns="45700">
            <a:normAutofit fontScale="62500" lnSpcReduction="20000"/>
          </a:bodyPr>
          <a:lstStyle/>
          <a:p>
            <a:pPr indent="0" lvl="0" marL="152400" rtl="0" algn="l">
              <a:lnSpc>
                <a:spcPct val="90000"/>
              </a:lnSpc>
              <a:spcBef>
                <a:spcPts val="0"/>
              </a:spcBef>
              <a:spcAft>
                <a:spcPts val="0"/>
              </a:spcAft>
              <a:buClr>
                <a:schemeClr val="lt1"/>
              </a:buClr>
              <a:buSzPct val="100000"/>
              <a:buNone/>
            </a:pPr>
            <a:r>
              <a:rPr lang="en-US" sz="3600">
                <a:solidFill>
                  <a:srgbClr val="79A1C5"/>
                </a:solidFill>
              </a:rPr>
              <a:t>Distinctiveness of the dataset is relatively low </a:t>
            </a:r>
            <a:endParaRPr/>
          </a:p>
        </p:txBody>
      </p:sp>
      <p:sp>
        <p:nvSpPr>
          <p:cNvPr id="321" name="Google Shape;321;p14"/>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322" name="Google Shape;322;p14"/>
          <p:cNvCxnSpPr/>
          <p:nvPr/>
        </p:nvCxnSpPr>
        <p:spPr>
          <a:xfrm flipH="1" rot="10800000">
            <a:off x="441376" y="816857"/>
            <a:ext cx="1" cy="2188805"/>
          </a:xfrm>
          <a:prstGeom prst="straightConnector1">
            <a:avLst/>
          </a:prstGeom>
          <a:noFill/>
          <a:ln cap="flat" cmpd="sng" w="38100">
            <a:solidFill>
              <a:srgbClr val="79A1C5"/>
            </a:solidFill>
            <a:prstDash val="solid"/>
            <a:miter lim="400000"/>
            <a:headEnd len="sm" w="sm" type="none"/>
            <a:tailEnd len="sm" w="sm" type="none"/>
          </a:ln>
        </p:spPr>
      </p:cxnSp>
      <p:pic>
        <p:nvPicPr>
          <p:cNvPr id="323" name="Google Shape;323;p14"/>
          <p:cNvPicPr preferRelativeResize="0"/>
          <p:nvPr/>
        </p:nvPicPr>
        <p:blipFill rotWithShape="1">
          <a:blip r:embed="rId3">
            <a:alphaModFix/>
          </a:blip>
          <a:srcRect b="0" l="0" r="0" t="0"/>
          <a:stretch/>
        </p:blipFill>
        <p:spPr>
          <a:xfrm>
            <a:off x="838200" y="2290419"/>
            <a:ext cx="6287633" cy="4043200"/>
          </a:xfrm>
          <a:prstGeom prst="rect">
            <a:avLst/>
          </a:prstGeom>
          <a:noFill/>
          <a:ln>
            <a:noFill/>
          </a:ln>
        </p:spPr>
      </p:pic>
      <p:sp>
        <p:nvSpPr>
          <p:cNvPr id="324" name="Google Shape;324;p14"/>
          <p:cNvSpPr txBox="1"/>
          <p:nvPr/>
        </p:nvSpPr>
        <p:spPr>
          <a:xfrm>
            <a:off x="7166531" y="1835633"/>
            <a:ext cx="4551220" cy="380626"/>
          </a:xfrm>
          <a:prstGeom prst="rect">
            <a:avLst/>
          </a:prstGeom>
          <a:noFill/>
          <a:ln>
            <a:noFill/>
          </a:ln>
        </p:spPr>
        <p:txBody>
          <a:bodyPr anchorCtr="0" anchor="t" bIns="45700" lIns="0" spcFirstLastPara="1" rIns="91425" wrap="square" tIns="45700">
            <a:normAutofit fontScale="92500" lnSpcReduction="10000"/>
          </a:bodyPr>
          <a:lstStyle/>
          <a:p>
            <a:pPr indent="0" lvl="0" marL="152400" marR="0" rtl="0" algn="l">
              <a:lnSpc>
                <a:spcPct val="90000"/>
              </a:lnSpc>
              <a:spcBef>
                <a:spcPts val="0"/>
              </a:spcBef>
              <a:spcAft>
                <a:spcPts val="0"/>
              </a:spcAft>
              <a:buClr>
                <a:schemeClr val="lt1"/>
              </a:buClr>
              <a:buSzPct val="100000"/>
              <a:buFont typeface="Arial"/>
              <a:buNone/>
            </a:pPr>
            <a:r>
              <a:rPr b="0" i="0" lang="en-US" sz="2500">
                <a:solidFill>
                  <a:srgbClr val="79A1C5"/>
                </a:solidFill>
                <a:latin typeface="Libre Franklin"/>
                <a:ea typeface="Libre Franklin"/>
                <a:cs typeface="Libre Franklin"/>
                <a:sym typeface="Libre Franklin"/>
              </a:rPr>
              <a:t>Some features are quasi binary</a:t>
            </a:r>
            <a:endParaRPr/>
          </a:p>
        </p:txBody>
      </p:sp>
      <p:pic>
        <p:nvPicPr>
          <p:cNvPr id="325" name="Google Shape;325;p14"/>
          <p:cNvPicPr preferRelativeResize="0"/>
          <p:nvPr/>
        </p:nvPicPr>
        <p:blipFill rotWithShape="1">
          <a:blip r:embed="rId4">
            <a:alphaModFix/>
          </a:blip>
          <a:srcRect b="0" l="0" r="0" t="0"/>
          <a:stretch/>
        </p:blipFill>
        <p:spPr>
          <a:xfrm>
            <a:off x="7166531" y="2290418"/>
            <a:ext cx="5246899" cy="40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5"/>
          <p:cNvSpPr/>
          <p:nvPr/>
        </p:nvSpPr>
        <p:spPr>
          <a:xfrm flipH="1" rot="-5400000">
            <a:off x="2796729" y="-2003871"/>
            <a:ext cx="7653528" cy="11661270"/>
          </a:xfrm>
          <a:prstGeom prst="rect">
            <a:avLst/>
          </a:prstGeom>
          <a:gradFill>
            <a:gsLst>
              <a:gs pos="0">
                <a:srgbClr val="E4E8CB"/>
              </a:gs>
              <a:gs pos="100000">
                <a:srgbClr val="D1EAF7"/>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2" name="Google Shape;332;p15"/>
          <p:cNvSpPr txBox="1"/>
          <p:nvPr>
            <p:ph type="title"/>
          </p:nvPr>
        </p:nvSpPr>
        <p:spPr>
          <a:xfrm>
            <a:off x="838199" y="736553"/>
            <a:ext cx="6209145" cy="7826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79A1C5"/>
              </a:buClr>
              <a:buSzPct val="100000"/>
              <a:buFont typeface="Gill Sans"/>
              <a:buNone/>
            </a:pPr>
            <a:r>
              <a:rPr lang="en-US">
                <a:solidFill>
                  <a:srgbClr val="79A1C5"/>
                </a:solidFill>
              </a:rPr>
              <a:t>Dimensionality Reduction</a:t>
            </a:r>
            <a:endParaRPr/>
          </a:p>
        </p:txBody>
      </p:sp>
      <p:sp>
        <p:nvSpPr>
          <p:cNvPr id="333" name="Google Shape;333;p15"/>
          <p:cNvSpPr txBox="1"/>
          <p:nvPr>
            <p:ph idx="3" type="body"/>
          </p:nvPr>
        </p:nvSpPr>
        <p:spPr>
          <a:xfrm>
            <a:off x="838200" y="1835633"/>
            <a:ext cx="10485582" cy="380626"/>
          </a:xfrm>
          <a:prstGeom prst="rect">
            <a:avLst/>
          </a:prstGeom>
          <a:noFill/>
          <a:ln>
            <a:noFill/>
          </a:ln>
        </p:spPr>
        <p:txBody>
          <a:bodyPr anchorCtr="0" anchor="t" bIns="45700" lIns="0" spcFirstLastPara="1" rIns="91425" wrap="square" tIns="45700">
            <a:normAutofit fontScale="55000" lnSpcReduction="20000"/>
          </a:bodyPr>
          <a:lstStyle/>
          <a:p>
            <a:pPr indent="0" lvl="0" marL="152400" rtl="0" algn="l">
              <a:lnSpc>
                <a:spcPct val="90000"/>
              </a:lnSpc>
              <a:spcBef>
                <a:spcPts val="0"/>
              </a:spcBef>
              <a:spcAft>
                <a:spcPts val="0"/>
              </a:spcAft>
              <a:buClr>
                <a:schemeClr val="lt1"/>
              </a:buClr>
              <a:buSzPct val="100000"/>
              <a:buNone/>
            </a:pPr>
            <a:r>
              <a:rPr lang="en-US" sz="3600">
                <a:solidFill>
                  <a:srgbClr val="79A1C5"/>
                </a:solidFill>
              </a:rPr>
              <a:t>Some of the features were highly correlated (linearly), implying redundancy of features</a:t>
            </a:r>
            <a:endParaRPr/>
          </a:p>
        </p:txBody>
      </p:sp>
      <p:sp>
        <p:nvSpPr>
          <p:cNvPr id="334" name="Google Shape;334;p15"/>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335" name="Google Shape;335;p15"/>
          <p:cNvCxnSpPr/>
          <p:nvPr/>
        </p:nvCxnSpPr>
        <p:spPr>
          <a:xfrm flipH="1" rot="10800000">
            <a:off x="441376" y="816857"/>
            <a:ext cx="1" cy="2188805"/>
          </a:xfrm>
          <a:prstGeom prst="straightConnector1">
            <a:avLst/>
          </a:prstGeom>
          <a:noFill/>
          <a:ln cap="flat" cmpd="sng" w="38100">
            <a:solidFill>
              <a:srgbClr val="79A1C5"/>
            </a:solidFill>
            <a:prstDash val="solid"/>
            <a:miter lim="400000"/>
            <a:headEnd len="sm" w="sm" type="none"/>
            <a:tailEnd len="sm" w="sm" type="none"/>
          </a:ln>
        </p:spPr>
      </p:cxnSp>
      <p:pic>
        <p:nvPicPr>
          <p:cNvPr id="336" name="Google Shape;336;p15"/>
          <p:cNvPicPr preferRelativeResize="0"/>
          <p:nvPr/>
        </p:nvPicPr>
        <p:blipFill rotWithShape="1">
          <a:blip r:embed="rId3">
            <a:alphaModFix/>
          </a:blip>
          <a:srcRect b="0" l="0" r="0" t="0"/>
          <a:stretch/>
        </p:blipFill>
        <p:spPr>
          <a:xfrm>
            <a:off x="868218" y="2215039"/>
            <a:ext cx="7616178" cy="4555668"/>
          </a:xfrm>
          <a:prstGeom prst="rect">
            <a:avLst/>
          </a:prstGeom>
          <a:noFill/>
          <a:ln>
            <a:noFill/>
          </a:ln>
        </p:spPr>
      </p:pic>
      <p:pic>
        <p:nvPicPr>
          <p:cNvPr id="337" name="Google Shape;337;p15"/>
          <p:cNvPicPr preferRelativeResize="0"/>
          <p:nvPr/>
        </p:nvPicPr>
        <p:blipFill rotWithShape="1">
          <a:blip r:embed="rId4">
            <a:alphaModFix/>
          </a:blip>
          <a:srcRect b="0" l="0" r="0" t="0"/>
          <a:stretch/>
        </p:blipFill>
        <p:spPr>
          <a:xfrm>
            <a:off x="7994001" y="2288198"/>
            <a:ext cx="4197999" cy="43527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6"/>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344" name="Google Shape;344;p16"/>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45" name="Google Shape;345;p16"/>
          <p:cNvSpPr txBox="1"/>
          <p:nvPr>
            <p:ph type="title"/>
          </p:nvPr>
        </p:nvSpPr>
        <p:spPr>
          <a:xfrm>
            <a:off x="841247" y="816857"/>
            <a:ext cx="5557279"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Dimensionality Reduction</a:t>
            </a:r>
            <a:endParaRPr/>
          </a:p>
        </p:txBody>
      </p:sp>
      <p:sp>
        <p:nvSpPr>
          <p:cNvPr id="346" name="Google Shape;346;p16"/>
          <p:cNvSpPr txBox="1"/>
          <p:nvPr>
            <p:ph idx="3" type="body"/>
          </p:nvPr>
        </p:nvSpPr>
        <p:spPr>
          <a:xfrm>
            <a:off x="838200" y="2255744"/>
            <a:ext cx="4989946" cy="4449856"/>
          </a:xfrm>
          <a:prstGeom prst="rect">
            <a:avLst/>
          </a:prstGeom>
          <a:noFill/>
          <a:ln>
            <a:noFill/>
          </a:ln>
        </p:spPr>
        <p:txBody>
          <a:bodyPr anchorCtr="0" anchor="t" bIns="45700" lIns="0" spcFirstLastPara="1" rIns="91425" wrap="square" tIns="45700">
            <a:normAutofit/>
          </a:bodyPr>
          <a:lstStyle/>
          <a:p>
            <a:pPr indent="-571500" lvl="0" marL="723900" rtl="0" algn="l">
              <a:lnSpc>
                <a:spcPct val="90000"/>
              </a:lnSpc>
              <a:spcBef>
                <a:spcPts val="0"/>
              </a:spcBef>
              <a:spcAft>
                <a:spcPts val="0"/>
              </a:spcAft>
              <a:buClr>
                <a:schemeClr val="lt1"/>
              </a:buClr>
              <a:buSzPts val="3200"/>
              <a:buChar char="•"/>
            </a:pPr>
            <a:r>
              <a:rPr lang="en-US" sz="3200"/>
              <a:t>We attempted first to reduce dimensionality via PCA, however, to achieve &gt;80% explained variance we needed 8 components </a:t>
            </a:r>
            <a:endParaRPr/>
          </a:p>
          <a:p>
            <a:pPr indent="-571500" lvl="0" marL="723900" rtl="0" algn="l">
              <a:lnSpc>
                <a:spcPct val="90000"/>
              </a:lnSpc>
              <a:spcBef>
                <a:spcPts val="0"/>
              </a:spcBef>
              <a:spcAft>
                <a:spcPts val="0"/>
              </a:spcAft>
              <a:buClr>
                <a:schemeClr val="lt1"/>
              </a:buClr>
              <a:buSzPts val="3200"/>
              <a:buChar char="•"/>
            </a:pPr>
            <a:r>
              <a:rPr lang="en-US" sz="3200"/>
              <a:t>K-means clustering alone was not able to draw clear boundaries </a:t>
            </a:r>
            <a:endParaRPr/>
          </a:p>
          <a:p>
            <a:pPr indent="-78400" lvl="0" marL="180000" rtl="0" algn="l">
              <a:lnSpc>
                <a:spcPct val="90000"/>
              </a:lnSpc>
              <a:spcBef>
                <a:spcPts val="600"/>
              </a:spcBef>
              <a:spcAft>
                <a:spcPts val="0"/>
              </a:spcAft>
              <a:buClr>
                <a:schemeClr val="lt2"/>
              </a:buClr>
              <a:buSzPts val="1600"/>
              <a:buFont typeface="Arial"/>
              <a:buNone/>
            </a:pPr>
            <a:r>
              <a:t/>
            </a:r>
            <a:endParaRPr/>
          </a:p>
        </p:txBody>
      </p:sp>
      <p:sp>
        <p:nvSpPr>
          <p:cNvPr id="347" name="Google Shape;347;p16"/>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348" name="Google Shape;348;p16"/>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349" name="Google Shape;349;p16"/>
          <p:cNvPicPr preferRelativeResize="0"/>
          <p:nvPr/>
        </p:nvPicPr>
        <p:blipFill rotWithShape="1">
          <a:blip r:embed="rId4">
            <a:alphaModFix/>
          </a:blip>
          <a:srcRect b="0" l="0" r="0" t="0"/>
          <a:stretch/>
        </p:blipFill>
        <p:spPr>
          <a:xfrm>
            <a:off x="6155625" y="1082683"/>
            <a:ext cx="5669565" cy="46926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17"/>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356" name="Google Shape;356;p17"/>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57" name="Google Shape;357;p17"/>
          <p:cNvSpPr txBox="1"/>
          <p:nvPr>
            <p:ph type="title"/>
          </p:nvPr>
        </p:nvSpPr>
        <p:spPr>
          <a:xfrm>
            <a:off x="841247" y="816857"/>
            <a:ext cx="5557279" cy="11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Similarity Analysis</a:t>
            </a:r>
            <a:endParaRPr/>
          </a:p>
        </p:txBody>
      </p:sp>
      <p:sp>
        <p:nvSpPr>
          <p:cNvPr id="358" name="Google Shape;358;p17"/>
          <p:cNvSpPr txBox="1"/>
          <p:nvPr>
            <p:ph idx="3" type="body"/>
          </p:nvPr>
        </p:nvSpPr>
        <p:spPr>
          <a:xfrm>
            <a:off x="838200" y="2255744"/>
            <a:ext cx="4300728" cy="4071904"/>
          </a:xfrm>
          <a:prstGeom prst="rect">
            <a:avLst/>
          </a:prstGeom>
          <a:noFill/>
          <a:ln>
            <a:noFill/>
          </a:ln>
        </p:spPr>
        <p:txBody>
          <a:bodyPr anchorCtr="0" anchor="t" bIns="45700" lIns="0" spcFirstLastPara="1" rIns="91425" wrap="square" tIns="45700">
            <a:noAutofit/>
          </a:bodyPr>
          <a:lstStyle/>
          <a:p>
            <a:pPr indent="-565150" lvl="0" marL="723900" rtl="0" algn="l">
              <a:lnSpc>
                <a:spcPct val="70000"/>
              </a:lnSpc>
              <a:spcBef>
                <a:spcPts val="0"/>
              </a:spcBef>
              <a:spcAft>
                <a:spcPts val="0"/>
              </a:spcAft>
              <a:buClr>
                <a:schemeClr val="lt1"/>
              </a:buClr>
              <a:buSzPts val="2960"/>
              <a:buChar char="•"/>
            </a:pPr>
            <a:r>
              <a:rPr lang="en-US" sz="2960"/>
              <a:t>t-SNE (t-distributed stochastic neighbour embedding) was able to separate them nicely although not perfectly</a:t>
            </a:r>
            <a:endParaRPr sz="1260"/>
          </a:p>
          <a:p>
            <a:pPr indent="-565150" lvl="0" marL="723900" rtl="0" algn="l">
              <a:lnSpc>
                <a:spcPct val="70000"/>
              </a:lnSpc>
              <a:spcBef>
                <a:spcPts val="0"/>
              </a:spcBef>
              <a:spcAft>
                <a:spcPts val="0"/>
              </a:spcAft>
              <a:buClr>
                <a:schemeClr val="lt1"/>
              </a:buClr>
              <a:buSzPts val="2960"/>
              <a:buChar char="•"/>
            </a:pPr>
            <a:r>
              <a:rPr lang="en-US" sz="2960"/>
              <a:t>t-SNE is a nonlinear dimensionality reduction technique which retains local variance (PCA → global variance)</a:t>
            </a:r>
            <a:endParaRPr sz="1260"/>
          </a:p>
          <a:p>
            <a:pPr indent="-93640" lvl="0" marL="180000" rtl="0" algn="l">
              <a:lnSpc>
                <a:spcPct val="70000"/>
              </a:lnSpc>
              <a:spcBef>
                <a:spcPts val="600"/>
              </a:spcBef>
              <a:spcAft>
                <a:spcPts val="0"/>
              </a:spcAft>
              <a:buClr>
                <a:schemeClr val="lt2"/>
              </a:buClr>
              <a:buSzPts val="1360"/>
              <a:buFont typeface="Arial"/>
              <a:buNone/>
            </a:pPr>
            <a:r>
              <a:t/>
            </a:r>
            <a:endParaRPr sz="1260"/>
          </a:p>
        </p:txBody>
      </p:sp>
      <p:sp>
        <p:nvSpPr>
          <p:cNvPr id="359" name="Google Shape;359;p17"/>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360" name="Google Shape;360;p17"/>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361" name="Google Shape;361;p17"/>
          <p:cNvPicPr preferRelativeResize="0"/>
          <p:nvPr/>
        </p:nvPicPr>
        <p:blipFill rotWithShape="1">
          <a:blip r:embed="rId4">
            <a:alphaModFix/>
          </a:blip>
          <a:srcRect b="0" l="0" r="0" t="0"/>
          <a:stretch/>
        </p:blipFill>
        <p:spPr>
          <a:xfrm>
            <a:off x="6096000" y="1610244"/>
            <a:ext cx="5859214" cy="42644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18"/>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368" name="Google Shape;368;p18"/>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69" name="Google Shape;369;p18"/>
          <p:cNvSpPr txBox="1"/>
          <p:nvPr>
            <p:ph type="title"/>
          </p:nvPr>
        </p:nvSpPr>
        <p:spPr>
          <a:xfrm>
            <a:off x="841248" y="816857"/>
            <a:ext cx="4047747"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Similarity Analysis</a:t>
            </a:r>
            <a:endParaRPr/>
          </a:p>
        </p:txBody>
      </p:sp>
      <p:sp>
        <p:nvSpPr>
          <p:cNvPr id="370" name="Google Shape;370;p18"/>
          <p:cNvSpPr txBox="1"/>
          <p:nvPr>
            <p:ph idx="3" type="body"/>
          </p:nvPr>
        </p:nvSpPr>
        <p:spPr>
          <a:xfrm>
            <a:off x="841248" y="2079910"/>
            <a:ext cx="3861817" cy="4375754"/>
          </a:xfrm>
          <a:prstGeom prst="rect">
            <a:avLst/>
          </a:prstGeom>
          <a:noFill/>
          <a:ln>
            <a:noFill/>
          </a:ln>
        </p:spPr>
        <p:txBody>
          <a:bodyPr anchorCtr="0" anchor="t" bIns="45700" lIns="0" spcFirstLastPara="1" rIns="91425" wrap="square" tIns="45700">
            <a:normAutofit fontScale="62500" lnSpcReduction="20000"/>
          </a:bodyPr>
          <a:lstStyle/>
          <a:p>
            <a:pPr indent="-571500" lvl="0" marL="723900" rtl="0" algn="l">
              <a:lnSpc>
                <a:spcPct val="90000"/>
              </a:lnSpc>
              <a:spcBef>
                <a:spcPts val="0"/>
              </a:spcBef>
              <a:spcAft>
                <a:spcPts val="0"/>
              </a:spcAft>
              <a:buClr>
                <a:schemeClr val="lt1"/>
              </a:buClr>
              <a:buSzPct val="100000"/>
              <a:buChar char="•"/>
            </a:pPr>
            <a:r>
              <a:rPr lang="en-US" sz="3600"/>
              <a:t>Certain degree of class mixing might be unavoidable</a:t>
            </a:r>
            <a:endParaRPr/>
          </a:p>
          <a:p>
            <a:pPr indent="-571500" lvl="0" marL="723900" rtl="0" algn="l">
              <a:lnSpc>
                <a:spcPct val="90000"/>
              </a:lnSpc>
              <a:spcBef>
                <a:spcPts val="0"/>
              </a:spcBef>
              <a:spcAft>
                <a:spcPts val="0"/>
              </a:spcAft>
              <a:buClr>
                <a:schemeClr val="lt1"/>
              </a:buClr>
              <a:buSzPct val="100000"/>
              <a:buChar char="•"/>
            </a:pPr>
            <a:r>
              <a:rPr lang="en-US" sz="3600"/>
              <a:t>Shortcoming - t-SNE doesn’t inherently define decision boundaries (i.e. you need to perform additionally some clustering)</a:t>
            </a:r>
            <a:endParaRPr/>
          </a:p>
          <a:p>
            <a:pPr indent="-571500" lvl="0" marL="723900" rtl="0" algn="l">
              <a:lnSpc>
                <a:spcPct val="90000"/>
              </a:lnSpc>
              <a:spcBef>
                <a:spcPts val="0"/>
              </a:spcBef>
              <a:spcAft>
                <a:spcPts val="0"/>
              </a:spcAft>
              <a:buClr>
                <a:schemeClr val="lt1"/>
              </a:buClr>
              <a:buSzPct val="100000"/>
              <a:buChar char="•"/>
            </a:pPr>
            <a:r>
              <a:rPr lang="en-US" sz="3600"/>
              <a:t>Perplexity(P) needs to be defined by the user (the larger the P the more data points are included in the neighbourhood)</a:t>
            </a:r>
            <a:endParaRPr/>
          </a:p>
          <a:p>
            <a:pPr indent="-571500" lvl="0" marL="723900" rtl="0" algn="l">
              <a:lnSpc>
                <a:spcPct val="90000"/>
              </a:lnSpc>
              <a:spcBef>
                <a:spcPts val="0"/>
              </a:spcBef>
              <a:spcAft>
                <a:spcPts val="0"/>
              </a:spcAft>
              <a:buClr>
                <a:schemeClr val="lt1"/>
              </a:buClr>
              <a:buSzPct val="100000"/>
              <a:buChar char="•"/>
            </a:pPr>
            <a:r>
              <a:rPr lang="en-US" sz="3600"/>
              <a:t>Slow…</a:t>
            </a:r>
            <a:endParaRPr/>
          </a:p>
          <a:p>
            <a:pPr indent="-116500" lvl="0" marL="180000" rtl="0" algn="l">
              <a:lnSpc>
                <a:spcPct val="90000"/>
              </a:lnSpc>
              <a:spcBef>
                <a:spcPts val="600"/>
              </a:spcBef>
              <a:spcAft>
                <a:spcPts val="0"/>
              </a:spcAft>
              <a:buClr>
                <a:schemeClr val="lt2"/>
              </a:buClr>
              <a:buSzPct val="100000"/>
              <a:buFont typeface="Arial"/>
              <a:buNone/>
            </a:pPr>
            <a:r>
              <a:t/>
            </a:r>
            <a:endParaRPr/>
          </a:p>
        </p:txBody>
      </p:sp>
      <p:sp>
        <p:nvSpPr>
          <p:cNvPr id="371" name="Google Shape;371;p18"/>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372" name="Google Shape;372;p18"/>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373" name="Google Shape;373;p18"/>
          <p:cNvPicPr preferRelativeResize="0"/>
          <p:nvPr/>
        </p:nvPicPr>
        <p:blipFill rotWithShape="1">
          <a:blip r:embed="rId4">
            <a:alphaModFix/>
          </a:blip>
          <a:srcRect b="0" l="0" r="0" t="0"/>
          <a:stretch/>
        </p:blipFill>
        <p:spPr>
          <a:xfrm>
            <a:off x="4854331" y="1113457"/>
            <a:ext cx="7345680" cy="52141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19"/>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380" name="Google Shape;380;p19"/>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81" name="Google Shape;381;p19"/>
          <p:cNvSpPr txBox="1"/>
          <p:nvPr>
            <p:ph type="title"/>
          </p:nvPr>
        </p:nvSpPr>
        <p:spPr>
          <a:xfrm>
            <a:off x="841247" y="816857"/>
            <a:ext cx="4242817"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Similarity Analysis</a:t>
            </a:r>
            <a:endParaRPr/>
          </a:p>
        </p:txBody>
      </p:sp>
      <p:sp>
        <p:nvSpPr>
          <p:cNvPr id="382" name="Google Shape;382;p19"/>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383" name="Google Shape;383;p19"/>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384" name="Google Shape;384;p19"/>
          <p:cNvPicPr preferRelativeResize="0"/>
          <p:nvPr/>
        </p:nvPicPr>
        <p:blipFill rotWithShape="1">
          <a:blip r:embed="rId4">
            <a:alphaModFix/>
          </a:blip>
          <a:srcRect b="0" l="0" r="0" t="0"/>
          <a:stretch/>
        </p:blipFill>
        <p:spPr>
          <a:xfrm>
            <a:off x="5406050" y="906224"/>
            <a:ext cx="6785948" cy="5502750"/>
          </a:xfrm>
          <a:prstGeom prst="rect">
            <a:avLst/>
          </a:prstGeom>
          <a:noFill/>
          <a:ln>
            <a:noFill/>
          </a:ln>
        </p:spPr>
      </p:pic>
      <p:pic>
        <p:nvPicPr>
          <p:cNvPr id="385" name="Google Shape;385;p19"/>
          <p:cNvPicPr preferRelativeResize="0"/>
          <p:nvPr/>
        </p:nvPicPr>
        <p:blipFill rotWithShape="1">
          <a:blip r:embed="rId5">
            <a:alphaModFix/>
          </a:blip>
          <a:srcRect b="0" l="0" r="0" t="0"/>
          <a:stretch/>
        </p:blipFill>
        <p:spPr>
          <a:xfrm>
            <a:off x="961150" y="3010541"/>
            <a:ext cx="4122924" cy="1463850"/>
          </a:xfrm>
          <a:prstGeom prst="rect">
            <a:avLst/>
          </a:prstGeom>
          <a:noFill/>
          <a:ln>
            <a:noFill/>
          </a:ln>
        </p:spPr>
      </p:pic>
      <p:sp>
        <p:nvSpPr>
          <p:cNvPr id="386" name="Google Shape;386;p19"/>
          <p:cNvSpPr txBox="1"/>
          <p:nvPr/>
        </p:nvSpPr>
        <p:spPr>
          <a:xfrm>
            <a:off x="803526" y="2257896"/>
            <a:ext cx="4016127" cy="551683"/>
          </a:xfrm>
          <a:prstGeom prst="rect">
            <a:avLst/>
          </a:prstGeom>
          <a:noFill/>
          <a:ln>
            <a:noFill/>
          </a:ln>
        </p:spPr>
        <p:txBody>
          <a:bodyPr anchorCtr="0" anchor="t" bIns="45700" lIns="0" spcFirstLastPara="1" rIns="91425" wrap="square" tIns="45700">
            <a:normAutofit lnSpcReduction="10000"/>
          </a:bodyPr>
          <a:lstStyle/>
          <a:p>
            <a:pPr indent="0" lvl="0" marL="152400" marR="0" rtl="0" algn="l">
              <a:lnSpc>
                <a:spcPct val="90000"/>
              </a:lnSpc>
              <a:spcBef>
                <a:spcPts val="0"/>
              </a:spcBef>
              <a:spcAft>
                <a:spcPts val="0"/>
              </a:spcAft>
              <a:buClr>
                <a:schemeClr val="lt1"/>
              </a:buClr>
              <a:buSzPts val="3600"/>
              <a:buFont typeface="Arial"/>
              <a:buNone/>
            </a:pPr>
            <a:r>
              <a:rPr b="0" i="0" lang="en-US" sz="3600">
                <a:solidFill>
                  <a:schemeClr val="lt1"/>
                </a:solidFill>
                <a:latin typeface="Libre Franklin"/>
                <a:ea typeface="Libre Franklin"/>
                <a:cs typeface="Libre Franklin"/>
                <a:sym typeface="Libre Franklin"/>
              </a:rPr>
              <a:t>T-SNE</a:t>
            </a:r>
            <a:endParaRPr/>
          </a:p>
          <a:p>
            <a:pPr indent="-78400" lvl="0" marL="180000" marR="0" rtl="0" algn="l">
              <a:lnSpc>
                <a:spcPct val="90000"/>
              </a:lnSpc>
              <a:spcBef>
                <a:spcPts val="600"/>
              </a:spcBef>
              <a:spcAft>
                <a:spcPts val="0"/>
              </a:spcAft>
              <a:buClr>
                <a:schemeClr val="lt2"/>
              </a:buClr>
              <a:buSzPts val="1600"/>
              <a:buFont typeface="Arial"/>
              <a:buNone/>
            </a:pPr>
            <a:r>
              <a:t/>
            </a:r>
            <a:endParaRPr b="0" i="0" sz="1600">
              <a:solidFill>
                <a:schemeClr val="lt1"/>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A person looking at a camera&#10;&#10;Description automatically generated" id="175" name="Google Shape;175;p2"/>
          <p:cNvPicPr preferRelativeResize="0"/>
          <p:nvPr/>
        </p:nvPicPr>
        <p:blipFill rotWithShape="1">
          <a:blip r:embed="rId3">
            <a:alphaModFix/>
          </a:blip>
          <a:srcRect b="0" l="0" r="0" t="0"/>
          <a:stretch/>
        </p:blipFill>
        <p:spPr>
          <a:xfrm>
            <a:off x="762583" y="365125"/>
            <a:ext cx="11987578" cy="5993789"/>
          </a:xfrm>
          <a:prstGeom prst="rect">
            <a:avLst/>
          </a:prstGeom>
          <a:noFill/>
          <a:ln>
            <a:noFill/>
          </a:ln>
        </p:spPr>
      </p:pic>
      <p:sp>
        <p:nvSpPr>
          <p:cNvPr id="176" name="Google Shape;176;p2"/>
          <p:cNvSpPr/>
          <p:nvPr/>
        </p:nvSpPr>
        <p:spPr>
          <a:xfrm>
            <a:off x="762584" y="1123120"/>
            <a:ext cx="6762928" cy="1720664"/>
          </a:xfrm>
          <a:prstGeom prst="rect">
            <a:avLst/>
          </a:prstGeom>
          <a:gradFill>
            <a:gsLst>
              <a:gs pos="0">
                <a:srgbClr val="D0B244"/>
              </a:gs>
              <a:gs pos="100000">
                <a:srgbClr val="545863">
                  <a:alpha val="49803"/>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177" name="Google Shape;177;p2"/>
          <p:cNvSpPr txBox="1"/>
          <p:nvPr>
            <p:ph type="title"/>
          </p:nvPr>
        </p:nvSpPr>
        <p:spPr>
          <a:xfrm>
            <a:off x="838200" y="1184789"/>
            <a:ext cx="5516880" cy="953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Overview</a:t>
            </a:r>
            <a:endParaRPr/>
          </a:p>
        </p:txBody>
      </p:sp>
      <p:sp>
        <p:nvSpPr>
          <p:cNvPr id="178" name="Google Shape;178;p2"/>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rgbClr val="214A88"/>
                </a:solidFill>
                <a:latin typeface="Gill Sans"/>
                <a:ea typeface="Gill Sans"/>
                <a:cs typeface="Gill Sans"/>
                <a:sym typeface="Gill Sans"/>
              </a:rPr>
              <a:t>Human Activity Recognition</a:t>
            </a:r>
            <a:endParaRPr/>
          </a:p>
        </p:txBody>
      </p:sp>
      <p:cxnSp>
        <p:nvCxnSpPr>
          <p:cNvPr id="179" name="Google Shape;179;p2"/>
          <p:cNvCxnSpPr/>
          <p:nvPr/>
        </p:nvCxnSpPr>
        <p:spPr>
          <a:xfrm flipH="1" rot="10800000">
            <a:off x="441376" y="816857"/>
            <a:ext cx="1" cy="2188805"/>
          </a:xfrm>
          <a:prstGeom prst="straightConnector1">
            <a:avLst/>
          </a:prstGeom>
          <a:noFill/>
          <a:ln cap="flat" cmpd="sng" w="38100">
            <a:solidFill>
              <a:srgbClr val="395D95"/>
            </a:solidFill>
            <a:prstDash val="solid"/>
            <a:miter lim="400000"/>
            <a:headEnd len="sm" w="sm" type="none"/>
            <a:tailEnd len="sm" w="sm" type="none"/>
          </a:ln>
        </p:spPr>
      </p:cxnSp>
      <p:sp>
        <p:nvSpPr>
          <p:cNvPr id="180" name="Google Shape;180;p2"/>
          <p:cNvSpPr txBox="1"/>
          <p:nvPr/>
        </p:nvSpPr>
        <p:spPr>
          <a:xfrm>
            <a:off x="908887" y="2053153"/>
            <a:ext cx="6314873" cy="457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Libre Franklin"/>
                <a:ea typeface="Libre Franklin"/>
                <a:cs typeface="Libre Franklin"/>
                <a:sym typeface="Libre Franklin"/>
              </a:rPr>
              <a:t>Zephyr Technology Corporation - BioModule 3.0 </a:t>
            </a:r>
            <a:endParaRPr/>
          </a:p>
        </p:txBody>
      </p:sp>
      <p:pic>
        <p:nvPicPr>
          <p:cNvPr descr="A white letter on a black background&#10;&#10;Description automatically generated" id="181" name="Google Shape;181;p2"/>
          <p:cNvPicPr preferRelativeResize="0"/>
          <p:nvPr/>
        </p:nvPicPr>
        <p:blipFill rotWithShape="1">
          <a:blip r:embed="rId4">
            <a:alphaModFix/>
          </a:blip>
          <a:srcRect b="0" l="0" r="0" t="0"/>
          <a:stretch/>
        </p:blipFill>
        <p:spPr>
          <a:xfrm>
            <a:off x="8211896" y="893616"/>
            <a:ext cx="3538728" cy="5823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g27d12f0f90a_6_0"/>
          <p:cNvPicPr preferRelativeResize="0"/>
          <p:nvPr/>
        </p:nvPicPr>
        <p:blipFill rotWithShape="1">
          <a:blip r:embed="rId3">
            <a:alphaModFix/>
          </a:blip>
          <a:srcRect b="0" l="0" r="0" t="0"/>
          <a:stretch/>
        </p:blipFill>
        <p:spPr>
          <a:xfrm>
            <a:off x="803530" y="-1"/>
            <a:ext cx="4989946" cy="7484921"/>
          </a:xfrm>
          <a:prstGeom prst="rect">
            <a:avLst/>
          </a:prstGeom>
          <a:noFill/>
          <a:ln>
            <a:noFill/>
          </a:ln>
        </p:spPr>
      </p:pic>
      <p:sp>
        <p:nvSpPr>
          <p:cNvPr id="393" name="Google Shape;393;g27d12f0f90a_6_0"/>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94" name="Google Shape;394;g27d12f0f90a_6_0"/>
          <p:cNvSpPr txBox="1"/>
          <p:nvPr>
            <p:ph type="title"/>
          </p:nvPr>
        </p:nvSpPr>
        <p:spPr>
          <a:xfrm>
            <a:off x="841248" y="816857"/>
            <a:ext cx="4873800" cy="113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Similarity Analysis</a:t>
            </a:r>
            <a:endParaRPr/>
          </a:p>
        </p:txBody>
      </p:sp>
      <p:sp>
        <p:nvSpPr>
          <p:cNvPr id="395" name="Google Shape;395;g27d12f0f90a_6_0"/>
          <p:cNvSpPr/>
          <p:nvPr/>
        </p:nvSpPr>
        <p:spPr>
          <a:xfrm rot="-5400000">
            <a:off x="-953246" y="4596790"/>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396" name="Google Shape;396;g27d12f0f90a_6_0"/>
          <p:cNvCxnSpPr/>
          <p:nvPr/>
        </p:nvCxnSpPr>
        <p:spPr>
          <a:xfrm rot="10800000">
            <a:off x="441376" y="816862"/>
            <a:ext cx="0" cy="2188800"/>
          </a:xfrm>
          <a:prstGeom prst="straightConnector1">
            <a:avLst/>
          </a:prstGeom>
          <a:noFill/>
          <a:ln cap="flat" cmpd="sng" w="38100">
            <a:solidFill>
              <a:srgbClr val="440154"/>
            </a:solidFill>
            <a:prstDash val="solid"/>
            <a:miter lim="400000"/>
            <a:headEnd len="sm" w="sm" type="none"/>
            <a:tailEnd len="sm" w="sm" type="none"/>
          </a:ln>
        </p:spPr>
      </p:cxnSp>
      <p:pic>
        <p:nvPicPr>
          <p:cNvPr id="397" name="Google Shape;397;g27d12f0f90a_6_0"/>
          <p:cNvPicPr preferRelativeResize="0"/>
          <p:nvPr/>
        </p:nvPicPr>
        <p:blipFill rotWithShape="1">
          <a:blip r:embed="rId4">
            <a:alphaModFix/>
          </a:blip>
          <a:srcRect b="0" l="1969" r="1978" t="0"/>
          <a:stretch/>
        </p:blipFill>
        <p:spPr>
          <a:xfrm>
            <a:off x="5793465" y="397050"/>
            <a:ext cx="6360810" cy="4819550"/>
          </a:xfrm>
          <a:prstGeom prst="rect">
            <a:avLst/>
          </a:prstGeom>
          <a:noFill/>
          <a:ln>
            <a:noFill/>
          </a:ln>
        </p:spPr>
      </p:pic>
      <p:pic>
        <p:nvPicPr>
          <p:cNvPr id="398" name="Google Shape;398;g27d12f0f90a_6_0"/>
          <p:cNvPicPr preferRelativeResize="0"/>
          <p:nvPr/>
        </p:nvPicPr>
        <p:blipFill>
          <a:blip r:embed="rId5">
            <a:alphaModFix/>
          </a:blip>
          <a:stretch>
            <a:fillRect/>
          </a:stretch>
        </p:blipFill>
        <p:spPr>
          <a:xfrm>
            <a:off x="1410351" y="5305425"/>
            <a:ext cx="10781651" cy="155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g27d12f0f90a_6_13"/>
          <p:cNvPicPr preferRelativeResize="0"/>
          <p:nvPr/>
        </p:nvPicPr>
        <p:blipFill rotWithShape="1">
          <a:blip r:embed="rId3">
            <a:alphaModFix/>
          </a:blip>
          <a:srcRect b="0" l="0" r="0" t="0"/>
          <a:stretch/>
        </p:blipFill>
        <p:spPr>
          <a:xfrm>
            <a:off x="803530" y="-1"/>
            <a:ext cx="4989946" cy="7484921"/>
          </a:xfrm>
          <a:prstGeom prst="rect">
            <a:avLst/>
          </a:prstGeom>
          <a:noFill/>
          <a:ln>
            <a:noFill/>
          </a:ln>
        </p:spPr>
      </p:pic>
      <p:sp>
        <p:nvSpPr>
          <p:cNvPr id="405" name="Google Shape;405;g27d12f0f90a_6_13"/>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06" name="Google Shape;406;g27d12f0f90a_6_13"/>
          <p:cNvSpPr txBox="1"/>
          <p:nvPr>
            <p:ph type="title"/>
          </p:nvPr>
        </p:nvSpPr>
        <p:spPr>
          <a:xfrm>
            <a:off x="841247" y="816857"/>
            <a:ext cx="4242900" cy="1134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Similarity Analysis</a:t>
            </a:r>
            <a:endParaRPr/>
          </a:p>
        </p:txBody>
      </p:sp>
      <p:sp>
        <p:nvSpPr>
          <p:cNvPr id="407" name="Google Shape;407;g27d12f0f90a_6_13"/>
          <p:cNvSpPr/>
          <p:nvPr/>
        </p:nvSpPr>
        <p:spPr>
          <a:xfrm rot="-5400000">
            <a:off x="-953246" y="4596790"/>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08" name="Google Shape;408;g27d12f0f90a_6_13"/>
          <p:cNvCxnSpPr/>
          <p:nvPr/>
        </p:nvCxnSpPr>
        <p:spPr>
          <a:xfrm rot="10800000">
            <a:off x="441376" y="816862"/>
            <a:ext cx="0" cy="2188800"/>
          </a:xfrm>
          <a:prstGeom prst="straightConnector1">
            <a:avLst/>
          </a:prstGeom>
          <a:noFill/>
          <a:ln cap="flat" cmpd="sng" w="38100">
            <a:solidFill>
              <a:srgbClr val="440154"/>
            </a:solidFill>
            <a:prstDash val="solid"/>
            <a:miter lim="400000"/>
            <a:headEnd len="sm" w="sm" type="none"/>
            <a:tailEnd len="sm" w="sm" type="none"/>
          </a:ln>
        </p:spPr>
      </p:cxnSp>
      <p:pic>
        <p:nvPicPr>
          <p:cNvPr id="409" name="Google Shape;409;g27d12f0f90a_6_13"/>
          <p:cNvPicPr preferRelativeResize="0"/>
          <p:nvPr/>
        </p:nvPicPr>
        <p:blipFill rotWithShape="1">
          <a:blip r:embed="rId4">
            <a:alphaModFix/>
          </a:blip>
          <a:srcRect b="0" l="0" r="0" t="0"/>
          <a:stretch/>
        </p:blipFill>
        <p:spPr>
          <a:xfrm>
            <a:off x="5406050" y="906224"/>
            <a:ext cx="6785948" cy="5502750"/>
          </a:xfrm>
          <a:prstGeom prst="rect">
            <a:avLst/>
          </a:prstGeom>
          <a:noFill/>
          <a:ln>
            <a:noFill/>
          </a:ln>
        </p:spPr>
      </p:pic>
      <p:pic>
        <p:nvPicPr>
          <p:cNvPr id="410" name="Google Shape;410;g27d12f0f90a_6_13"/>
          <p:cNvPicPr preferRelativeResize="0"/>
          <p:nvPr/>
        </p:nvPicPr>
        <p:blipFill rotWithShape="1">
          <a:blip r:embed="rId5">
            <a:alphaModFix/>
          </a:blip>
          <a:srcRect b="0" l="0" r="0" t="0"/>
          <a:stretch/>
        </p:blipFill>
        <p:spPr>
          <a:xfrm>
            <a:off x="961150" y="3010541"/>
            <a:ext cx="4122924" cy="1463850"/>
          </a:xfrm>
          <a:prstGeom prst="rect">
            <a:avLst/>
          </a:prstGeom>
          <a:noFill/>
          <a:ln>
            <a:noFill/>
          </a:ln>
        </p:spPr>
      </p:pic>
      <p:sp>
        <p:nvSpPr>
          <p:cNvPr id="411" name="Google Shape;411;g27d12f0f90a_6_13"/>
          <p:cNvSpPr txBox="1"/>
          <p:nvPr/>
        </p:nvSpPr>
        <p:spPr>
          <a:xfrm>
            <a:off x="803526" y="2257896"/>
            <a:ext cx="4016100" cy="551700"/>
          </a:xfrm>
          <a:prstGeom prst="rect">
            <a:avLst/>
          </a:prstGeom>
          <a:noFill/>
          <a:ln>
            <a:noFill/>
          </a:ln>
        </p:spPr>
        <p:txBody>
          <a:bodyPr anchorCtr="0" anchor="t" bIns="45700" lIns="0" spcFirstLastPara="1" rIns="91425" wrap="square" tIns="45700">
            <a:normAutofit fontScale="62500" lnSpcReduction="20000"/>
          </a:bodyPr>
          <a:lstStyle/>
          <a:p>
            <a:pPr indent="0" lvl="0" marL="152400" marR="0" rtl="0" algn="l">
              <a:lnSpc>
                <a:spcPct val="90000"/>
              </a:lnSpc>
              <a:spcBef>
                <a:spcPts val="0"/>
              </a:spcBef>
              <a:spcAft>
                <a:spcPts val="0"/>
              </a:spcAft>
              <a:buClr>
                <a:schemeClr val="lt1"/>
              </a:buClr>
              <a:buSzPct val="100000"/>
              <a:buFont typeface="Arial"/>
              <a:buNone/>
            </a:pPr>
            <a:r>
              <a:rPr b="0" i="0" lang="en-US" sz="3600">
                <a:solidFill>
                  <a:schemeClr val="lt1"/>
                </a:solidFill>
                <a:latin typeface="Libre Franklin"/>
                <a:ea typeface="Libre Franklin"/>
                <a:cs typeface="Libre Franklin"/>
                <a:sym typeface="Libre Franklin"/>
              </a:rPr>
              <a:t>T-SNE</a:t>
            </a:r>
            <a:endParaRPr/>
          </a:p>
          <a:p>
            <a:pPr indent="-78399" lvl="0" marL="179999" marR="0" rtl="0" algn="l">
              <a:lnSpc>
                <a:spcPct val="90000"/>
              </a:lnSpc>
              <a:spcBef>
                <a:spcPts val="600"/>
              </a:spcBef>
              <a:spcAft>
                <a:spcPts val="0"/>
              </a:spcAft>
              <a:buClr>
                <a:schemeClr val="lt2"/>
              </a:buClr>
              <a:buSzPct val="100000"/>
              <a:buFont typeface="Arial"/>
              <a:buNone/>
            </a:pPr>
            <a:r>
              <a:t/>
            </a:r>
            <a:endParaRPr b="0" i="0" sz="1600">
              <a:solidFill>
                <a:schemeClr val="lt1"/>
              </a:solidFill>
              <a:latin typeface="Libre Franklin"/>
              <a:ea typeface="Libre Franklin"/>
              <a:cs typeface="Libre Franklin"/>
              <a:sym typeface="Libre Frankl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20"/>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418" name="Google Shape;418;p20"/>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19" name="Google Shape;419;p20"/>
          <p:cNvSpPr txBox="1"/>
          <p:nvPr>
            <p:ph type="title"/>
          </p:nvPr>
        </p:nvSpPr>
        <p:spPr>
          <a:xfrm>
            <a:off x="841248" y="816857"/>
            <a:ext cx="4873752" cy="11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Similarity Analysis</a:t>
            </a:r>
            <a:endParaRPr/>
          </a:p>
        </p:txBody>
      </p:sp>
      <p:sp>
        <p:nvSpPr>
          <p:cNvPr id="420" name="Google Shape;420;p20"/>
          <p:cNvSpPr txBox="1"/>
          <p:nvPr>
            <p:ph idx="3" type="body"/>
          </p:nvPr>
        </p:nvSpPr>
        <p:spPr>
          <a:xfrm>
            <a:off x="841248" y="2395728"/>
            <a:ext cx="4952224" cy="4059936"/>
          </a:xfrm>
          <a:prstGeom prst="rect">
            <a:avLst/>
          </a:prstGeom>
          <a:noFill/>
          <a:ln>
            <a:noFill/>
          </a:ln>
        </p:spPr>
        <p:txBody>
          <a:bodyPr anchorCtr="0" anchor="t" bIns="45700" lIns="0" spcFirstLastPara="1" rIns="91425" wrap="square" tIns="45700">
            <a:normAutofit fontScale="92500" lnSpcReduction="20000"/>
          </a:bodyPr>
          <a:lstStyle/>
          <a:p>
            <a:pPr indent="-571500" lvl="0" marL="723900" rtl="0" algn="l">
              <a:lnSpc>
                <a:spcPct val="90000"/>
              </a:lnSpc>
              <a:spcBef>
                <a:spcPts val="0"/>
              </a:spcBef>
              <a:spcAft>
                <a:spcPts val="0"/>
              </a:spcAft>
              <a:buClr>
                <a:schemeClr val="lt1"/>
              </a:buClr>
              <a:buSzPct val="100000"/>
              <a:buChar char="•"/>
            </a:pPr>
            <a:r>
              <a:rPr lang="en-US" sz="3600"/>
              <a:t>UMAP: (Uniform Manifold Approximation and Projection) is similar to t-SNE but much faster</a:t>
            </a:r>
            <a:endParaRPr/>
          </a:p>
          <a:p>
            <a:pPr indent="-571500" lvl="0" marL="723900" rtl="0" algn="l">
              <a:lnSpc>
                <a:spcPct val="90000"/>
              </a:lnSpc>
              <a:spcBef>
                <a:spcPts val="0"/>
              </a:spcBef>
              <a:spcAft>
                <a:spcPts val="0"/>
              </a:spcAft>
              <a:buClr>
                <a:schemeClr val="lt1"/>
              </a:buClr>
              <a:buSzPct val="100000"/>
              <a:buChar char="•"/>
            </a:pPr>
            <a:r>
              <a:rPr lang="en-US" sz="3600"/>
              <a:t>UMAP constructs a high-dimensional weighted k-neighbour graph representation of the original data X</a:t>
            </a:r>
            <a:endParaRPr/>
          </a:p>
          <a:p>
            <a:pPr indent="0" lvl="0" marL="0" rtl="0" algn="l">
              <a:lnSpc>
                <a:spcPct val="90000"/>
              </a:lnSpc>
              <a:spcBef>
                <a:spcPts val="600"/>
              </a:spcBef>
              <a:spcAft>
                <a:spcPts val="0"/>
              </a:spcAft>
              <a:buSzPct val="100000"/>
              <a:buNone/>
            </a:pPr>
            <a:r>
              <a:t/>
            </a:r>
            <a:endParaRPr/>
          </a:p>
        </p:txBody>
      </p:sp>
      <p:sp>
        <p:nvSpPr>
          <p:cNvPr id="421" name="Google Shape;421;p20"/>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22" name="Google Shape;422;p20"/>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423" name="Google Shape;423;p20"/>
          <p:cNvPicPr preferRelativeResize="0"/>
          <p:nvPr/>
        </p:nvPicPr>
        <p:blipFill rotWithShape="1">
          <a:blip r:embed="rId4">
            <a:alphaModFix/>
          </a:blip>
          <a:srcRect b="0" l="0" r="0" t="0"/>
          <a:stretch/>
        </p:blipFill>
        <p:spPr>
          <a:xfrm>
            <a:off x="5831190" y="1019225"/>
            <a:ext cx="6360810" cy="481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21"/>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430" name="Google Shape;430;p21"/>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31" name="Google Shape;431;p21"/>
          <p:cNvSpPr txBox="1"/>
          <p:nvPr>
            <p:ph type="title"/>
          </p:nvPr>
        </p:nvSpPr>
        <p:spPr>
          <a:xfrm>
            <a:off x="841248" y="816857"/>
            <a:ext cx="3730752"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Similarity Analysis</a:t>
            </a:r>
            <a:endParaRPr/>
          </a:p>
        </p:txBody>
      </p:sp>
      <p:sp>
        <p:nvSpPr>
          <p:cNvPr id="432" name="Google Shape;432;p21"/>
          <p:cNvSpPr txBox="1"/>
          <p:nvPr>
            <p:ph idx="3" type="body"/>
          </p:nvPr>
        </p:nvSpPr>
        <p:spPr>
          <a:xfrm>
            <a:off x="841248" y="2395728"/>
            <a:ext cx="3977640" cy="4059936"/>
          </a:xfrm>
          <a:prstGeom prst="rect">
            <a:avLst/>
          </a:prstGeom>
          <a:noFill/>
          <a:ln>
            <a:noFill/>
          </a:ln>
        </p:spPr>
        <p:txBody>
          <a:bodyPr anchorCtr="0" anchor="t" bIns="45700" lIns="0" spcFirstLastPara="1" rIns="91425" wrap="square" tIns="45700">
            <a:noAutofit/>
          </a:bodyPr>
          <a:lstStyle/>
          <a:p>
            <a:pPr indent="0" lvl="0" marL="152400" rtl="0" algn="l">
              <a:lnSpc>
                <a:spcPct val="90000"/>
              </a:lnSpc>
              <a:spcBef>
                <a:spcPts val="0"/>
              </a:spcBef>
              <a:spcAft>
                <a:spcPts val="0"/>
              </a:spcAft>
              <a:buClr>
                <a:schemeClr val="lt1"/>
              </a:buClr>
              <a:buSzPts val="3600"/>
              <a:buNone/>
            </a:pPr>
            <a:r>
              <a:rPr lang="en-US" sz="3300"/>
              <a:t>User must choose radius (min_dist) - too small a choice will lead to small, isolated clusters, while too large a choice will connect everything together</a:t>
            </a:r>
            <a:endParaRPr sz="1300"/>
          </a:p>
          <a:p>
            <a:pPr indent="0" lvl="0" marL="0" rtl="0" algn="l">
              <a:lnSpc>
                <a:spcPct val="90000"/>
              </a:lnSpc>
              <a:spcBef>
                <a:spcPts val="600"/>
              </a:spcBef>
              <a:spcAft>
                <a:spcPts val="0"/>
              </a:spcAft>
              <a:buSzPts val="1600"/>
              <a:buNone/>
            </a:pPr>
            <a:r>
              <a:t/>
            </a:r>
            <a:endParaRPr sz="1300"/>
          </a:p>
        </p:txBody>
      </p:sp>
      <p:sp>
        <p:nvSpPr>
          <p:cNvPr id="433" name="Google Shape;433;p21"/>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34" name="Google Shape;434;p21"/>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435" name="Google Shape;435;p21"/>
          <p:cNvPicPr preferRelativeResize="0"/>
          <p:nvPr/>
        </p:nvPicPr>
        <p:blipFill rotWithShape="1">
          <a:blip r:embed="rId4">
            <a:alphaModFix/>
          </a:blip>
          <a:srcRect b="0" l="0" r="0" t="0"/>
          <a:stretch/>
        </p:blipFill>
        <p:spPr>
          <a:xfrm>
            <a:off x="4818888" y="894507"/>
            <a:ext cx="7373112" cy="52169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22"/>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442" name="Google Shape;442;p22"/>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43" name="Google Shape;443;p22"/>
          <p:cNvSpPr txBox="1"/>
          <p:nvPr>
            <p:ph type="title"/>
          </p:nvPr>
        </p:nvSpPr>
        <p:spPr>
          <a:xfrm>
            <a:off x="841248" y="816857"/>
            <a:ext cx="3730752"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Similarity Analysis</a:t>
            </a:r>
            <a:endParaRPr/>
          </a:p>
        </p:txBody>
      </p:sp>
      <p:sp>
        <p:nvSpPr>
          <p:cNvPr id="444" name="Google Shape;444;p22"/>
          <p:cNvSpPr txBox="1"/>
          <p:nvPr>
            <p:ph idx="3" type="body"/>
          </p:nvPr>
        </p:nvSpPr>
        <p:spPr>
          <a:xfrm>
            <a:off x="841248" y="2395728"/>
            <a:ext cx="3977640" cy="4059936"/>
          </a:xfrm>
          <a:prstGeom prst="rect">
            <a:avLst/>
          </a:prstGeom>
          <a:noFill/>
          <a:ln>
            <a:noFill/>
          </a:ln>
        </p:spPr>
        <p:txBody>
          <a:bodyPr anchorCtr="0" anchor="t" bIns="45700" lIns="0" spcFirstLastPara="1" rIns="91425" wrap="square" tIns="45700">
            <a:normAutofit/>
          </a:bodyPr>
          <a:lstStyle/>
          <a:p>
            <a:pPr indent="0" lvl="0" marL="152400" rtl="0" algn="l">
              <a:lnSpc>
                <a:spcPct val="90000"/>
              </a:lnSpc>
              <a:spcBef>
                <a:spcPts val="0"/>
              </a:spcBef>
              <a:spcAft>
                <a:spcPts val="0"/>
              </a:spcAft>
              <a:buClr>
                <a:schemeClr val="lt1"/>
              </a:buClr>
              <a:buSzPts val="3600"/>
              <a:buNone/>
            </a:pPr>
            <a:r>
              <a:rPr lang="en-US" sz="3600"/>
              <a:t>UMAP</a:t>
            </a:r>
            <a:endParaRPr/>
          </a:p>
          <a:p>
            <a:pPr indent="0" lvl="0" marL="0" rtl="0" algn="l">
              <a:lnSpc>
                <a:spcPct val="90000"/>
              </a:lnSpc>
              <a:spcBef>
                <a:spcPts val="600"/>
              </a:spcBef>
              <a:spcAft>
                <a:spcPts val="0"/>
              </a:spcAft>
              <a:buSzPts val="1600"/>
              <a:buNone/>
            </a:pPr>
            <a:r>
              <a:t/>
            </a:r>
            <a:endParaRPr/>
          </a:p>
        </p:txBody>
      </p:sp>
      <p:sp>
        <p:nvSpPr>
          <p:cNvPr id="445" name="Google Shape;445;p22"/>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46" name="Google Shape;446;p22"/>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447" name="Google Shape;447;p22"/>
          <p:cNvPicPr preferRelativeResize="0"/>
          <p:nvPr/>
        </p:nvPicPr>
        <p:blipFill rotWithShape="1">
          <a:blip r:embed="rId4">
            <a:alphaModFix/>
          </a:blip>
          <a:srcRect b="0" l="0" r="0" t="0"/>
          <a:stretch/>
        </p:blipFill>
        <p:spPr>
          <a:xfrm>
            <a:off x="5793482" y="1137849"/>
            <a:ext cx="6356944" cy="5209250"/>
          </a:xfrm>
          <a:prstGeom prst="rect">
            <a:avLst/>
          </a:prstGeom>
          <a:noFill/>
          <a:ln>
            <a:noFill/>
          </a:ln>
        </p:spPr>
      </p:pic>
      <p:pic>
        <p:nvPicPr>
          <p:cNvPr id="448" name="Google Shape;448;p22"/>
          <p:cNvPicPr preferRelativeResize="0"/>
          <p:nvPr/>
        </p:nvPicPr>
        <p:blipFill rotWithShape="1">
          <a:blip r:embed="rId5">
            <a:alphaModFix/>
          </a:blip>
          <a:srcRect b="0" l="0" r="0" t="0"/>
          <a:stretch/>
        </p:blipFill>
        <p:spPr>
          <a:xfrm>
            <a:off x="911225" y="3202479"/>
            <a:ext cx="4695087" cy="15325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23"/>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455" name="Google Shape;455;p23"/>
          <p:cNvSpPr/>
          <p:nvPr/>
        </p:nvSpPr>
        <p:spPr>
          <a:xfrm>
            <a:off x="803530" y="-1"/>
            <a:ext cx="4989942"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56" name="Google Shape;456;p23"/>
          <p:cNvSpPr txBox="1"/>
          <p:nvPr>
            <p:ph type="title"/>
          </p:nvPr>
        </p:nvSpPr>
        <p:spPr>
          <a:xfrm>
            <a:off x="841248" y="816857"/>
            <a:ext cx="4224528" cy="113503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Caveats when using UMAP or t-SNE</a:t>
            </a:r>
            <a:endParaRPr/>
          </a:p>
        </p:txBody>
      </p:sp>
      <p:sp>
        <p:nvSpPr>
          <p:cNvPr id="457" name="Google Shape;457;p23"/>
          <p:cNvSpPr txBox="1"/>
          <p:nvPr>
            <p:ph idx="3" type="body"/>
          </p:nvPr>
        </p:nvSpPr>
        <p:spPr>
          <a:xfrm>
            <a:off x="841248" y="2395728"/>
            <a:ext cx="4378463" cy="4059936"/>
          </a:xfrm>
          <a:prstGeom prst="rect">
            <a:avLst/>
          </a:prstGeom>
          <a:noFill/>
          <a:ln>
            <a:noFill/>
          </a:ln>
        </p:spPr>
        <p:txBody>
          <a:bodyPr anchorCtr="0" anchor="t" bIns="45700" lIns="0" spcFirstLastPara="1" rIns="91425" wrap="square" tIns="45700">
            <a:normAutofit/>
          </a:bodyPr>
          <a:lstStyle/>
          <a:p>
            <a:pPr indent="-571500" lvl="0" marL="723900" rtl="0" algn="l">
              <a:lnSpc>
                <a:spcPct val="90000"/>
              </a:lnSpc>
              <a:spcBef>
                <a:spcPts val="0"/>
              </a:spcBef>
              <a:spcAft>
                <a:spcPts val="0"/>
              </a:spcAft>
              <a:buClr>
                <a:schemeClr val="lt1"/>
              </a:buClr>
              <a:buSzPts val="3600"/>
              <a:buChar char="•"/>
            </a:pPr>
            <a:r>
              <a:rPr lang="en-US" sz="3600"/>
              <a:t>Crowding problems</a:t>
            </a:r>
            <a:endParaRPr/>
          </a:p>
          <a:p>
            <a:pPr indent="-571500" lvl="0" marL="723900" rtl="0" algn="l">
              <a:lnSpc>
                <a:spcPct val="90000"/>
              </a:lnSpc>
              <a:spcBef>
                <a:spcPts val="0"/>
              </a:spcBef>
              <a:spcAft>
                <a:spcPts val="0"/>
              </a:spcAft>
              <a:buClr>
                <a:schemeClr val="lt1"/>
              </a:buClr>
              <a:buSzPts val="3600"/>
              <a:buChar char="•"/>
            </a:pPr>
            <a:r>
              <a:rPr lang="en-US" sz="3600"/>
              <a:t>Hyperparameters</a:t>
            </a:r>
            <a:endParaRPr/>
          </a:p>
          <a:p>
            <a:pPr indent="-571500" lvl="0" marL="723900" rtl="0" algn="l">
              <a:lnSpc>
                <a:spcPct val="90000"/>
              </a:lnSpc>
              <a:spcBef>
                <a:spcPts val="0"/>
              </a:spcBef>
              <a:spcAft>
                <a:spcPts val="0"/>
              </a:spcAft>
              <a:buClr>
                <a:schemeClr val="lt1"/>
              </a:buClr>
              <a:buSzPts val="3600"/>
              <a:buChar char="•"/>
            </a:pPr>
            <a:r>
              <a:rPr lang="en-US" sz="3600"/>
              <a:t>Random initialization</a:t>
            </a:r>
            <a:endParaRPr/>
          </a:p>
          <a:p>
            <a:pPr indent="0" lvl="0" marL="0" rtl="0" algn="l">
              <a:lnSpc>
                <a:spcPct val="90000"/>
              </a:lnSpc>
              <a:spcBef>
                <a:spcPts val="600"/>
              </a:spcBef>
              <a:spcAft>
                <a:spcPts val="0"/>
              </a:spcAft>
              <a:buSzPts val="1600"/>
              <a:buNone/>
            </a:pPr>
            <a:r>
              <a:t/>
            </a:r>
            <a:endParaRPr/>
          </a:p>
        </p:txBody>
      </p:sp>
      <p:sp>
        <p:nvSpPr>
          <p:cNvPr id="458" name="Google Shape;458;p23"/>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59" name="Google Shape;459;p23"/>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pic>
        <p:nvPicPr>
          <p:cNvPr id="460" name="Google Shape;460;p23"/>
          <p:cNvPicPr preferRelativeResize="0"/>
          <p:nvPr/>
        </p:nvPicPr>
        <p:blipFill rotWithShape="1">
          <a:blip r:embed="rId4">
            <a:alphaModFix/>
          </a:blip>
          <a:srcRect b="0" l="0" r="0" t="0"/>
          <a:stretch/>
        </p:blipFill>
        <p:spPr>
          <a:xfrm>
            <a:off x="5219711" y="663075"/>
            <a:ext cx="6916067" cy="3125867"/>
          </a:xfrm>
          <a:prstGeom prst="rect">
            <a:avLst/>
          </a:prstGeom>
          <a:noFill/>
          <a:ln>
            <a:noFill/>
          </a:ln>
        </p:spPr>
      </p:pic>
      <p:pic>
        <p:nvPicPr>
          <p:cNvPr id="461" name="Google Shape;461;p23"/>
          <p:cNvPicPr preferRelativeResize="0"/>
          <p:nvPr/>
        </p:nvPicPr>
        <p:blipFill rotWithShape="1">
          <a:blip r:embed="rId5">
            <a:alphaModFix/>
          </a:blip>
          <a:srcRect b="0" l="0" r="0" t="0"/>
          <a:stretch/>
        </p:blipFill>
        <p:spPr>
          <a:xfrm>
            <a:off x="5221932" y="3788942"/>
            <a:ext cx="6970068" cy="25116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g27d24b93a41_0_0"/>
          <p:cNvPicPr preferRelativeResize="0"/>
          <p:nvPr/>
        </p:nvPicPr>
        <p:blipFill rotWithShape="1">
          <a:blip r:embed="rId3">
            <a:alphaModFix/>
          </a:blip>
          <a:srcRect b="0" l="0" r="0" t="0"/>
          <a:stretch/>
        </p:blipFill>
        <p:spPr>
          <a:xfrm>
            <a:off x="803530" y="-1"/>
            <a:ext cx="4989946" cy="7484921"/>
          </a:xfrm>
          <a:prstGeom prst="rect">
            <a:avLst/>
          </a:prstGeom>
          <a:noFill/>
          <a:ln>
            <a:noFill/>
          </a:ln>
        </p:spPr>
      </p:pic>
      <p:sp>
        <p:nvSpPr>
          <p:cNvPr id="468" name="Google Shape;468;g27d24b93a41_0_0"/>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69" name="Google Shape;469;g27d24b93a41_0_0"/>
          <p:cNvSpPr txBox="1"/>
          <p:nvPr>
            <p:ph type="title"/>
          </p:nvPr>
        </p:nvSpPr>
        <p:spPr>
          <a:xfrm>
            <a:off x="841248" y="816857"/>
            <a:ext cx="4224600" cy="1134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Why does it work </a:t>
            </a:r>
            <a:endParaRPr/>
          </a:p>
        </p:txBody>
      </p:sp>
      <p:sp>
        <p:nvSpPr>
          <p:cNvPr id="470" name="Google Shape;470;g27d24b93a41_0_0"/>
          <p:cNvSpPr txBox="1"/>
          <p:nvPr>
            <p:ph idx="3" type="body"/>
          </p:nvPr>
        </p:nvSpPr>
        <p:spPr>
          <a:xfrm>
            <a:off x="841248" y="2395728"/>
            <a:ext cx="4378500" cy="4059900"/>
          </a:xfrm>
          <a:prstGeom prst="rect">
            <a:avLst/>
          </a:prstGeom>
          <a:noFill/>
          <a:ln>
            <a:noFill/>
          </a:ln>
        </p:spPr>
        <p:txBody>
          <a:bodyPr anchorCtr="0" anchor="t" bIns="45700" lIns="0" spcFirstLastPara="1" rIns="91425" wrap="square" tIns="45700">
            <a:normAutofit/>
          </a:bodyPr>
          <a:lstStyle/>
          <a:p>
            <a:pPr indent="-571500" lvl="0" marL="723900" rtl="0" algn="l">
              <a:lnSpc>
                <a:spcPct val="90000"/>
              </a:lnSpc>
              <a:spcBef>
                <a:spcPts val="0"/>
              </a:spcBef>
              <a:spcAft>
                <a:spcPts val="0"/>
              </a:spcAft>
              <a:buClr>
                <a:schemeClr val="lt1"/>
              </a:buClr>
              <a:buSzPts val="3600"/>
              <a:buChar char="•"/>
            </a:pPr>
            <a:r>
              <a:t/>
            </a:r>
            <a:endParaRPr/>
          </a:p>
          <a:p>
            <a:pPr indent="0" lvl="0" marL="0" rtl="0" algn="l">
              <a:lnSpc>
                <a:spcPct val="90000"/>
              </a:lnSpc>
              <a:spcBef>
                <a:spcPts val="600"/>
              </a:spcBef>
              <a:spcAft>
                <a:spcPts val="0"/>
              </a:spcAft>
              <a:buSzPts val="1600"/>
              <a:buNone/>
            </a:pPr>
            <a:r>
              <a:t/>
            </a:r>
            <a:endParaRPr/>
          </a:p>
        </p:txBody>
      </p:sp>
      <p:sp>
        <p:nvSpPr>
          <p:cNvPr id="471" name="Google Shape;471;g27d24b93a41_0_0"/>
          <p:cNvSpPr/>
          <p:nvPr/>
        </p:nvSpPr>
        <p:spPr>
          <a:xfrm rot="-5400000">
            <a:off x="-953246" y="4596790"/>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72" name="Google Shape;472;g27d24b93a41_0_0"/>
          <p:cNvCxnSpPr/>
          <p:nvPr/>
        </p:nvCxnSpPr>
        <p:spPr>
          <a:xfrm rot="10800000">
            <a:off x="441376" y="816862"/>
            <a:ext cx="0" cy="2188800"/>
          </a:xfrm>
          <a:prstGeom prst="straightConnector1">
            <a:avLst/>
          </a:prstGeom>
          <a:noFill/>
          <a:ln cap="flat" cmpd="sng" w="38100">
            <a:solidFill>
              <a:srgbClr val="440154"/>
            </a:solidFill>
            <a:prstDash val="solid"/>
            <a:miter lim="400000"/>
            <a:headEnd len="sm" w="sm" type="none"/>
            <a:tailEnd len="sm" w="sm" type="none"/>
          </a:ln>
        </p:spPr>
      </p:cxnSp>
      <p:pic>
        <p:nvPicPr>
          <p:cNvPr id="473" name="Google Shape;473;g27d24b93a41_0_0"/>
          <p:cNvPicPr preferRelativeResize="0"/>
          <p:nvPr/>
        </p:nvPicPr>
        <p:blipFill>
          <a:blip r:embed="rId4">
            <a:alphaModFix/>
          </a:blip>
          <a:stretch>
            <a:fillRect/>
          </a:stretch>
        </p:blipFill>
        <p:spPr>
          <a:xfrm>
            <a:off x="7859726" y="350350"/>
            <a:ext cx="3400425" cy="819150"/>
          </a:xfrm>
          <a:prstGeom prst="rect">
            <a:avLst/>
          </a:prstGeom>
          <a:noFill/>
          <a:ln>
            <a:noFill/>
          </a:ln>
        </p:spPr>
      </p:pic>
      <p:sp>
        <p:nvSpPr>
          <p:cNvPr id="474" name="Google Shape;474;g27d24b93a41_0_0"/>
          <p:cNvSpPr txBox="1"/>
          <p:nvPr/>
        </p:nvSpPr>
        <p:spPr>
          <a:xfrm>
            <a:off x="5793475" y="529075"/>
            <a:ext cx="609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ibre Franklin"/>
                <a:ea typeface="Libre Franklin"/>
                <a:cs typeface="Libre Franklin"/>
                <a:sym typeface="Libre Franklin"/>
              </a:rPr>
              <a:t>K-means clustering:</a:t>
            </a:r>
            <a:endParaRPr sz="1800">
              <a:latin typeface="Libre Franklin"/>
              <a:ea typeface="Libre Franklin"/>
              <a:cs typeface="Libre Franklin"/>
              <a:sym typeface="Libre Franklin"/>
            </a:endParaRPr>
          </a:p>
        </p:txBody>
      </p:sp>
      <p:pic>
        <p:nvPicPr>
          <p:cNvPr id="475" name="Google Shape;475;g27d24b93a41_0_0"/>
          <p:cNvPicPr preferRelativeResize="0"/>
          <p:nvPr/>
        </p:nvPicPr>
        <p:blipFill>
          <a:blip r:embed="rId5">
            <a:alphaModFix/>
          </a:blip>
          <a:stretch>
            <a:fillRect/>
          </a:stretch>
        </p:blipFill>
        <p:spPr>
          <a:xfrm>
            <a:off x="6769875" y="2197400"/>
            <a:ext cx="4298624" cy="749425"/>
          </a:xfrm>
          <a:prstGeom prst="rect">
            <a:avLst/>
          </a:prstGeom>
          <a:noFill/>
          <a:ln>
            <a:noFill/>
          </a:ln>
        </p:spPr>
      </p:pic>
      <p:sp>
        <p:nvSpPr>
          <p:cNvPr id="476" name="Google Shape;476;g27d24b93a41_0_0"/>
          <p:cNvSpPr txBox="1"/>
          <p:nvPr/>
        </p:nvSpPr>
        <p:spPr>
          <a:xfrm>
            <a:off x="5998275" y="1363150"/>
            <a:ext cx="626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ibre Franklin"/>
                <a:ea typeface="Libre Franklin"/>
                <a:cs typeface="Libre Franklin"/>
                <a:sym typeface="Libre Franklin"/>
              </a:rPr>
              <a:t>How can we measure how close the distributions of X and Y are? -&gt; Kullback–Leibler Divergence</a:t>
            </a:r>
            <a:endParaRPr sz="1800">
              <a:latin typeface="Libre Franklin"/>
              <a:ea typeface="Libre Franklin"/>
              <a:cs typeface="Libre Franklin"/>
              <a:sym typeface="Libre Franklin"/>
            </a:endParaRPr>
          </a:p>
        </p:txBody>
      </p:sp>
      <p:pic>
        <p:nvPicPr>
          <p:cNvPr id="477" name="Google Shape;477;g27d24b93a41_0_0"/>
          <p:cNvPicPr preferRelativeResize="0"/>
          <p:nvPr/>
        </p:nvPicPr>
        <p:blipFill>
          <a:blip r:embed="rId6">
            <a:alphaModFix/>
          </a:blip>
          <a:stretch>
            <a:fillRect/>
          </a:stretch>
        </p:blipFill>
        <p:spPr>
          <a:xfrm>
            <a:off x="6563900" y="3578324"/>
            <a:ext cx="4842350" cy="1031976"/>
          </a:xfrm>
          <a:prstGeom prst="rect">
            <a:avLst/>
          </a:prstGeom>
          <a:noFill/>
          <a:ln>
            <a:noFill/>
          </a:ln>
        </p:spPr>
      </p:pic>
      <p:pic>
        <p:nvPicPr>
          <p:cNvPr id="478" name="Google Shape;478;g27d24b93a41_0_0"/>
          <p:cNvPicPr preferRelativeResize="0"/>
          <p:nvPr/>
        </p:nvPicPr>
        <p:blipFill>
          <a:blip r:embed="rId7">
            <a:alphaModFix/>
          </a:blip>
          <a:stretch>
            <a:fillRect/>
          </a:stretch>
        </p:blipFill>
        <p:spPr>
          <a:xfrm>
            <a:off x="6035550" y="5340350"/>
            <a:ext cx="6972300" cy="1219200"/>
          </a:xfrm>
          <a:prstGeom prst="rect">
            <a:avLst/>
          </a:prstGeom>
          <a:noFill/>
          <a:ln>
            <a:noFill/>
          </a:ln>
        </p:spPr>
      </p:pic>
      <p:sp>
        <p:nvSpPr>
          <p:cNvPr id="479" name="Google Shape;479;g27d24b93a41_0_0"/>
          <p:cNvSpPr txBox="1"/>
          <p:nvPr/>
        </p:nvSpPr>
        <p:spPr>
          <a:xfrm>
            <a:off x="6035550" y="4954750"/>
            <a:ext cx="56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Libre Franklin"/>
                <a:ea typeface="Libre Franklin"/>
                <a:cs typeface="Libre Franklin"/>
                <a:sym typeface="Libre Franklin"/>
              </a:rPr>
              <a:t>Gradient descent rationale</a:t>
            </a:r>
            <a:endParaRPr sz="2200">
              <a:latin typeface="Libre Franklin"/>
              <a:ea typeface="Libre Franklin"/>
              <a:cs typeface="Libre Franklin"/>
              <a:sym typeface="Libre Franklin"/>
            </a:endParaRPr>
          </a:p>
        </p:txBody>
      </p:sp>
      <p:pic>
        <p:nvPicPr>
          <p:cNvPr id="480" name="Google Shape;480;g27d24b93a41_0_0"/>
          <p:cNvPicPr preferRelativeResize="0"/>
          <p:nvPr/>
        </p:nvPicPr>
        <p:blipFill>
          <a:blip r:embed="rId8">
            <a:alphaModFix/>
          </a:blip>
          <a:stretch>
            <a:fillRect/>
          </a:stretch>
        </p:blipFill>
        <p:spPr>
          <a:xfrm>
            <a:off x="979650" y="2494325"/>
            <a:ext cx="4616075" cy="3747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24"/>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487" name="Google Shape;487;p24"/>
          <p:cNvSpPr/>
          <p:nvPr/>
        </p:nvSpPr>
        <p:spPr>
          <a:xfrm>
            <a:off x="803530" y="-1"/>
            <a:ext cx="4989900" cy="7315200"/>
          </a:xfrm>
          <a:prstGeom prst="rect">
            <a:avLst/>
          </a:prstGeom>
          <a:gradFill>
            <a:gsLst>
              <a:gs pos="0">
                <a:srgbClr val="21918C">
                  <a:alpha val="49803"/>
                </a:srgbClr>
              </a:gs>
              <a:gs pos="100000">
                <a:srgbClr val="440154"/>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88" name="Google Shape;488;p24"/>
          <p:cNvSpPr txBox="1"/>
          <p:nvPr>
            <p:ph type="title"/>
          </p:nvPr>
        </p:nvSpPr>
        <p:spPr>
          <a:xfrm>
            <a:off x="841250" y="816850"/>
            <a:ext cx="10716600" cy="1134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Predictive Model</a:t>
            </a:r>
            <a:endParaRPr/>
          </a:p>
        </p:txBody>
      </p:sp>
      <p:sp>
        <p:nvSpPr>
          <p:cNvPr id="489" name="Google Shape;489;p24"/>
          <p:cNvSpPr/>
          <p:nvPr/>
        </p:nvSpPr>
        <p:spPr>
          <a:xfrm rot="-5400000">
            <a:off x="-953295" y="4596748"/>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490" name="Google Shape;490;p24"/>
          <p:cNvCxnSpPr/>
          <p:nvPr/>
        </p:nvCxnSpPr>
        <p:spPr>
          <a:xfrm flipH="1" rot="10800000">
            <a:off x="441376" y="816857"/>
            <a:ext cx="1" cy="2188805"/>
          </a:xfrm>
          <a:prstGeom prst="straightConnector1">
            <a:avLst/>
          </a:prstGeom>
          <a:noFill/>
          <a:ln cap="flat" cmpd="sng" w="38100">
            <a:solidFill>
              <a:srgbClr val="440154"/>
            </a:solidFill>
            <a:prstDash val="solid"/>
            <a:miter lim="4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7d092b0f2c_0_1"/>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97" name="Google Shape;497;g27d092b0f2c_0_1"/>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79A1C5"/>
              </a:buClr>
              <a:buSzPct val="100000"/>
              <a:buFont typeface="Gill Sans"/>
              <a:buNone/>
            </a:pPr>
            <a:r>
              <a:rPr lang="en-US">
                <a:solidFill>
                  <a:srgbClr val="79A1C5"/>
                </a:solidFill>
              </a:rPr>
              <a:t>Classifying User Activity via Holter Monitor Data Features</a:t>
            </a:r>
            <a:endParaRPr>
              <a:solidFill>
                <a:srgbClr val="79A1C5"/>
              </a:solidFill>
            </a:endParaRPr>
          </a:p>
        </p:txBody>
      </p:sp>
      <p:sp>
        <p:nvSpPr>
          <p:cNvPr id="498" name="Google Shape;498;g27d092b0f2c_0_1"/>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499" name="Google Shape;499;g27d092b0f2c_0_1"/>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500" name="Google Shape;500;g27d092b0f2c_0_1"/>
          <p:cNvSpPr txBox="1"/>
          <p:nvPr/>
        </p:nvSpPr>
        <p:spPr>
          <a:xfrm>
            <a:off x="792850" y="1880850"/>
            <a:ext cx="7766700" cy="4794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US" sz="1500"/>
              <a:t>Preliminary Observations</a:t>
            </a:r>
            <a:r>
              <a:rPr lang="en-US" sz="1500"/>
              <a:t>: </a:t>
            </a:r>
            <a:endParaRPr sz="1500"/>
          </a:p>
          <a:p>
            <a:pPr indent="0" lvl="0" marL="0" rtl="0" algn="l">
              <a:lnSpc>
                <a:spcPct val="115000"/>
              </a:lnSpc>
              <a:spcBef>
                <a:spcPts val="1200"/>
              </a:spcBef>
              <a:spcAft>
                <a:spcPts val="0"/>
              </a:spcAft>
              <a:buNone/>
            </a:pPr>
            <a:r>
              <a:rPr lang="en-US" sz="1500"/>
              <a:t>Distinct clustering patterns within Holter data suggest the feasibility of modeling user activity types.</a:t>
            </a:r>
            <a:endParaRPr sz="1500"/>
          </a:p>
          <a:p>
            <a:pPr indent="0" lvl="0" marL="0" rtl="0" algn="l">
              <a:lnSpc>
                <a:spcPct val="115000"/>
              </a:lnSpc>
              <a:spcBef>
                <a:spcPts val="1200"/>
              </a:spcBef>
              <a:spcAft>
                <a:spcPts val="0"/>
              </a:spcAft>
              <a:buNone/>
            </a:pPr>
            <a:r>
              <a:rPr lang="en-US" sz="1500"/>
              <a:t>By harnessing the power of these distinct clustering patterns within Holter data for precise activity classification, we stand at the precipice of a paradigm shift in cardiac health research. This approach not only offers a novel methodology for understanding the intricate relationship between cardiac patterns and physical activity but also sets the stage for a new era of personalized medicine. </a:t>
            </a:r>
            <a:endParaRPr sz="1500"/>
          </a:p>
          <a:p>
            <a:pPr indent="0" lvl="0" marL="0" rtl="0" algn="l">
              <a:lnSpc>
                <a:spcPct val="115000"/>
              </a:lnSpc>
              <a:spcBef>
                <a:spcPts val="1200"/>
              </a:spcBef>
              <a:spcAft>
                <a:spcPts val="1200"/>
              </a:spcAft>
              <a:buNone/>
            </a:pPr>
            <a:r>
              <a:rPr lang="en-US" sz="1500"/>
              <a:t>Such advancements promise to refine our current knowledge, challenge prevailing notions, and ultimately contribute to the broader scientific discourse on the nexus of physical activity and cardiac health</a:t>
            </a:r>
            <a:endParaRPr sz="1500"/>
          </a:p>
        </p:txBody>
      </p:sp>
      <p:pic>
        <p:nvPicPr>
          <p:cNvPr id="501" name="Google Shape;501;g27d092b0f2c_0_1"/>
          <p:cNvPicPr preferRelativeResize="0"/>
          <p:nvPr/>
        </p:nvPicPr>
        <p:blipFill rotWithShape="1">
          <a:blip r:embed="rId3">
            <a:alphaModFix/>
          </a:blip>
          <a:srcRect b="0" l="2075" r="41229" t="0"/>
          <a:stretch/>
        </p:blipFill>
        <p:spPr>
          <a:xfrm>
            <a:off x="8481450" y="1670338"/>
            <a:ext cx="5016222" cy="5187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7d092b0f2c_0_16"/>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08" name="Google Shape;508;g27d092b0f2c_0_16"/>
          <p:cNvSpPr txBox="1"/>
          <p:nvPr>
            <p:ph type="title"/>
          </p:nvPr>
        </p:nvSpPr>
        <p:spPr>
          <a:xfrm>
            <a:off x="838200" y="3966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Classification of User Activity Types Using Holter Data Features Data Collection and Preprocessing</a:t>
            </a:r>
            <a:endParaRPr>
              <a:solidFill>
                <a:srgbClr val="79A1C5"/>
              </a:solidFill>
            </a:endParaRPr>
          </a:p>
        </p:txBody>
      </p:sp>
      <p:sp>
        <p:nvSpPr>
          <p:cNvPr id="509" name="Google Shape;509;g27d092b0f2c_0_16"/>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10" name="Google Shape;510;g27d092b0f2c_0_16"/>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grpSp>
        <p:nvGrpSpPr>
          <p:cNvPr id="511" name="Google Shape;511;g27d092b0f2c_0_16"/>
          <p:cNvGrpSpPr/>
          <p:nvPr/>
        </p:nvGrpSpPr>
        <p:grpSpPr>
          <a:xfrm>
            <a:off x="2615625" y="2858838"/>
            <a:ext cx="5732550" cy="561000"/>
            <a:chOff x="1788450" y="1970600"/>
            <a:chExt cx="5732550" cy="561000"/>
          </a:xfrm>
        </p:grpSpPr>
        <p:sp>
          <p:nvSpPr>
            <p:cNvPr id="512" name="Google Shape;512;g27d092b0f2c_0_16"/>
            <p:cNvSpPr/>
            <p:nvPr/>
          </p:nvSpPr>
          <p:spPr>
            <a:xfrm>
              <a:off x="1788450" y="197060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 Data Collection</a:t>
              </a:r>
              <a:endParaRPr sz="1200"/>
            </a:p>
          </p:txBody>
        </p:sp>
        <p:sp>
          <p:nvSpPr>
            <p:cNvPr id="513" name="Google Shape;513;g27d092b0f2c_0_16"/>
            <p:cNvSpPr/>
            <p:nvPr/>
          </p:nvSpPr>
          <p:spPr>
            <a:xfrm>
              <a:off x="3350500" y="197060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Data Exploration</a:t>
              </a:r>
              <a:endParaRPr sz="1200"/>
            </a:p>
          </p:txBody>
        </p:sp>
        <p:cxnSp>
          <p:nvCxnSpPr>
            <p:cNvPr id="514" name="Google Shape;514;g27d092b0f2c_0_16"/>
            <p:cNvCxnSpPr>
              <a:stCxn id="512" idx="3"/>
              <a:endCxn id="513" idx="1"/>
            </p:cNvCxnSpPr>
            <p:nvPr/>
          </p:nvCxnSpPr>
          <p:spPr>
            <a:xfrm>
              <a:off x="2834850" y="2251100"/>
              <a:ext cx="515700" cy="0"/>
            </a:xfrm>
            <a:prstGeom prst="straightConnector1">
              <a:avLst/>
            </a:prstGeom>
            <a:noFill/>
            <a:ln cap="flat" cmpd="sng" w="9525">
              <a:solidFill>
                <a:srgbClr val="595959"/>
              </a:solidFill>
              <a:prstDash val="solid"/>
              <a:round/>
              <a:headEnd len="med" w="med" type="none"/>
              <a:tailEnd len="med" w="med" type="triangle"/>
            </a:ln>
          </p:spPr>
        </p:cxnSp>
        <p:sp>
          <p:nvSpPr>
            <p:cNvPr id="515" name="Google Shape;515;g27d092b0f2c_0_16"/>
            <p:cNvSpPr/>
            <p:nvPr/>
          </p:nvSpPr>
          <p:spPr>
            <a:xfrm>
              <a:off x="4912550" y="197060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 case formulation</a:t>
              </a:r>
              <a:endParaRPr sz="1200"/>
            </a:p>
          </p:txBody>
        </p:sp>
        <p:cxnSp>
          <p:nvCxnSpPr>
            <p:cNvPr id="516" name="Google Shape;516;g27d092b0f2c_0_16"/>
            <p:cNvCxnSpPr>
              <a:stCxn id="513" idx="3"/>
              <a:endCxn id="515" idx="1"/>
            </p:cNvCxnSpPr>
            <p:nvPr/>
          </p:nvCxnSpPr>
          <p:spPr>
            <a:xfrm>
              <a:off x="4396900" y="2251100"/>
              <a:ext cx="515700" cy="0"/>
            </a:xfrm>
            <a:prstGeom prst="straightConnector1">
              <a:avLst/>
            </a:prstGeom>
            <a:noFill/>
            <a:ln cap="flat" cmpd="sng" w="9525">
              <a:solidFill>
                <a:srgbClr val="595959"/>
              </a:solidFill>
              <a:prstDash val="solid"/>
              <a:round/>
              <a:headEnd len="med" w="med" type="none"/>
              <a:tailEnd len="med" w="med" type="triangle"/>
            </a:ln>
          </p:spPr>
        </p:cxnSp>
        <p:sp>
          <p:nvSpPr>
            <p:cNvPr id="517" name="Google Shape;517;g27d092b0f2c_0_16"/>
            <p:cNvSpPr/>
            <p:nvPr/>
          </p:nvSpPr>
          <p:spPr>
            <a:xfrm>
              <a:off x="6474600" y="197060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Model inception</a:t>
              </a:r>
              <a:endParaRPr sz="1200"/>
            </a:p>
          </p:txBody>
        </p:sp>
        <p:cxnSp>
          <p:nvCxnSpPr>
            <p:cNvPr id="518" name="Google Shape;518;g27d092b0f2c_0_16"/>
            <p:cNvCxnSpPr>
              <a:stCxn id="515" idx="3"/>
              <a:endCxn id="517" idx="1"/>
            </p:cNvCxnSpPr>
            <p:nvPr/>
          </p:nvCxnSpPr>
          <p:spPr>
            <a:xfrm>
              <a:off x="5958950" y="2251100"/>
              <a:ext cx="515700" cy="0"/>
            </a:xfrm>
            <a:prstGeom prst="straightConnector1">
              <a:avLst/>
            </a:prstGeom>
            <a:noFill/>
            <a:ln cap="flat" cmpd="sng" w="9525">
              <a:solidFill>
                <a:srgbClr val="595959"/>
              </a:solidFill>
              <a:prstDash val="solid"/>
              <a:round/>
              <a:headEnd len="med" w="med" type="none"/>
              <a:tailEnd len="med" w="med" type="triangle"/>
            </a:ln>
          </p:spPr>
        </p:cxnSp>
      </p:grpSp>
      <p:grpSp>
        <p:nvGrpSpPr>
          <p:cNvPr id="519" name="Google Shape;519;g27d092b0f2c_0_16"/>
          <p:cNvGrpSpPr/>
          <p:nvPr/>
        </p:nvGrpSpPr>
        <p:grpSpPr>
          <a:xfrm>
            <a:off x="2615625" y="4303075"/>
            <a:ext cx="7286175" cy="1505575"/>
            <a:chOff x="261375" y="3195650"/>
            <a:chExt cx="7286175" cy="1505575"/>
          </a:xfrm>
        </p:grpSpPr>
        <p:sp>
          <p:nvSpPr>
            <p:cNvPr id="520" name="Google Shape;520;g27d092b0f2c_0_16"/>
            <p:cNvSpPr/>
            <p:nvPr/>
          </p:nvSpPr>
          <p:spPr>
            <a:xfrm>
              <a:off x="261375" y="319565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Data Split</a:t>
              </a:r>
              <a:endParaRPr sz="1200"/>
            </a:p>
          </p:txBody>
        </p:sp>
        <p:sp>
          <p:nvSpPr>
            <p:cNvPr id="521" name="Google Shape;521;g27d092b0f2c_0_16"/>
            <p:cNvSpPr/>
            <p:nvPr/>
          </p:nvSpPr>
          <p:spPr>
            <a:xfrm>
              <a:off x="1823425" y="319565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Outlier Treatment</a:t>
              </a:r>
              <a:endParaRPr sz="1200"/>
            </a:p>
          </p:txBody>
        </p:sp>
        <p:cxnSp>
          <p:nvCxnSpPr>
            <p:cNvPr id="522" name="Google Shape;522;g27d092b0f2c_0_16"/>
            <p:cNvCxnSpPr>
              <a:stCxn id="520" idx="3"/>
              <a:endCxn id="521" idx="1"/>
            </p:cNvCxnSpPr>
            <p:nvPr/>
          </p:nvCxnSpPr>
          <p:spPr>
            <a:xfrm>
              <a:off x="1307775" y="3476150"/>
              <a:ext cx="515700" cy="0"/>
            </a:xfrm>
            <a:prstGeom prst="straightConnector1">
              <a:avLst/>
            </a:prstGeom>
            <a:noFill/>
            <a:ln cap="flat" cmpd="sng" w="9525">
              <a:solidFill>
                <a:srgbClr val="595959"/>
              </a:solidFill>
              <a:prstDash val="solid"/>
              <a:round/>
              <a:headEnd len="med" w="med" type="none"/>
              <a:tailEnd len="med" w="med" type="triangle"/>
            </a:ln>
          </p:spPr>
        </p:cxnSp>
        <p:sp>
          <p:nvSpPr>
            <p:cNvPr id="523" name="Google Shape;523;g27d092b0f2c_0_16"/>
            <p:cNvSpPr/>
            <p:nvPr/>
          </p:nvSpPr>
          <p:spPr>
            <a:xfrm>
              <a:off x="3385475" y="3195650"/>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Data Cleaning</a:t>
              </a:r>
              <a:endParaRPr sz="1200"/>
            </a:p>
          </p:txBody>
        </p:sp>
        <p:cxnSp>
          <p:nvCxnSpPr>
            <p:cNvPr id="524" name="Google Shape;524;g27d092b0f2c_0_16"/>
            <p:cNvCxnSpPr>
              <a:stCxn id="521" idx="3"/>
              <a:endCxn id="523" idx="1"/>
            </p:cNvCxnSpPr>
            <p:nvPr/>
          </p:nvCxnSpPr>
          <p:spPr>
            <a:xfrm>
              <a:off x="2869825" y="3476150"/>
              <a:ext cx="515700" cy="0"/>
            </a:xfrm>
            <a:prstGeom prst="straightConnector1">
              <a:avLst/>
            </a:prstGeom>
            <a:noFill/>
            <a:ln cap="flat" cmpd="sng" w="9525">
              <a:solidFill>
                <a:srgbClr val="595959"/>
              </a:solidFill>
              <a:prstDash val="solid"/>
              <a:round/>
              <a:headEnd len="med" w="med" type="none"/>
              <a:tailEnd len="med" w="med" type="triangle"/>
            </a:ln>
          </p:spPr>
        </p:cxnSp>
        <p:sp>
          <p:nvSpPr>
            <p:cNvPr id="525" name="Google Shape;525;g27d092b0f2c_0_16"/>
            <p:cNvSpPr/>
            <p:nvPr/>
          </p:nvSpPr>
          <p:spPr>
            <a:xfrm>
              <a:off x="3385475" y="4140225"/>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Data Scaler</a:t>
              </a:r>
              <a:endParaRPr sz="1200"/>
            </a:p>
          </p:txBody>
        </p:sp>
        <p:sp>
          <p:nvSpPr>
            <p:cNvPr id="526" name="Google Shape;526;g27d092b0f2c_0_16"/>
            <p:cNvSpPr/>
            <p:nvPr/>
          </p:nvSpPr>
          <p:spPr>
            <a:xfrm>
              <a:off x="4939050" y="4140225"/>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Model Ensembler</a:t>
              </a:r>
              <a:endParaRPr sz="1200"/>
            </a:p>
          </p:txBody>
        </p:sp>
        <p:sp>
          <p:nvSpPr>
            <p:cNvPr id="527" name="Google Shape;527;g27d092b0f2c_0_16"/>
            <p:cNvSpPr/>
            <p:nvPr/>
          </p:nvSpPr>
          <p:spPr>
            <a:xfrm>
              <a:off x="6501150" y="4140225"/>
              <a:ext cx="1046400" cy="5610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Residuals Analysis</a:t>
              </a:r>
              <a:endParaRPr sz="1200"/>
            </a:p>
          </p:txBody>
        </p:sp>
        <p:cxnSp>
          <p:nvCxnSpPr>
            <p:cNvPr id="528" name="Google Shape;528;g27d092b0f2c_0_16"/>
            <p:cNvCxnSpPr>
              <a:endCxn id="527" idx="1"/>
            </p:cNvCxnSpPr>
            <p:nvPr/>
          </p:nvCxnSpPr>
          <p:spPr>
            <a:xfrm>
              <a:off x="5985450" y="4420725"/>
              <a:ext cx="515700" cy="0"/>
            </a:xfrm>
            <a:prstGeom prst="straightConnector1">
              <a:avLst/>
            </a:prstGeom>
            <a:noFill/>
            <a:ln cap="flat" cmpd="sng" w="9525">
              <a:solidFill>
                <a:srgbClr val="595959"/>
              </a:solidFill>
              <a:prstDash val="solid"/>
              <a:round/>
              <a:headEnd len="med" w="med" type="none"/>
              <a:tailEnd len="med" w="med" type="triangle"/>
            </a:ln>
          </p:spPr>
        </p:cxnSp>
        <p:cxnSp>
          <p:nvCxnSpPr>
            <p:cNvPr id="529" name="Google Shape;529;g27d092b0f2c_0_16"/>
            <p:cNvCxnSpPr/>
            <p:nvPr/>
          </p:nvCxnSpPr>
          <p:spPr>
            <a:xfrm>
              <a:off x="4431875" y="4420725"/>
              <a:ext cx="515700" cy="0"/>
            </a:xfrm>
            <a:prstGeom prst="straightConnector1">
              <a:avLst/>
            </a:prstGeom>
            <a:noFill/>
            <a:ln cap="flat" cmpd="sng" w="9525">
              <a:solidFill>
                <a:srgbClr val="595959"/>
              </a:solidFill>
              <a:prstDash val="solid"/>
              <a:round/>
              <a:headEnd len="med" w="med" type="none"/>
              <a:tailEnd len="med" w="med" type="triangle"/>
            </a:ln>
          </p:spPr>
        </p:cxnSp>
        <p:cxnSp>
          <p:nvCxnSpPr>
            <p:cNvPr id="530" name="Google Shape;530;g27d092b0f2c_0_16"/>
            <p:cNvCxnSpPr>
              <a:stCxn id="523" idx="2"/>
              <a:endCxn id="525" idx="0"/>
            </p:cNvCxnSpPr>
            <p:nvPr/>
          </p:nvCxnSpPr>
          <p:spPr>
            <a:xfrm>
              <a:off x="3908675" y="3756650"/>
              <a:ext cx="0" cy="383700"/>
            </a:xfrm>
            <a:prstGeom prst="straightConnector1">
              <a:avLst/>
            </a:prstGeom>
            <a:noFill/>
            <a:ln cap="flat" cmpd="sng" w="9525">
              <a:solidFill>
                <a:srgbClr val="595959"/>
              </a:solidFill>
              <a:prstDash val="solid"/>
              <a:round/>
              <a:headEnd len="med" w="med" type="none"/>
              <a:tailEnd len="med" w="med" type="triangle"/>
            </a:ln>
          </p:spPr>
        </p:cxnSp>
      </p:grpSp>
      <p:cxnSp>
        <p:nvCxnSpPr>
          <p:cNvPr id="531" name="Google Shape;531;g27d092b0f2c_0_16"/>
          <p:cNvCxnSpPr/>
          <p:nvPr/>
        </p:nvCxnSpPr>
        <p:spPr>
          <a:xfrm>
            <a:off x="2182425" y="2796425"/>
            <a:ext cx="0" cy="939900"/>
          </a:xfrm>
          <a:prstGeom prst="straightConnector1">
            <a:avLst/>
          </a:prstGeom>
          <a:noFill/>
          <a:ln cap="flat" cmpd="sng" w="9525">
            <a:solidFill>
              <a:srgbClr val="595959"/>
            </a:solidFill>
            <a:prstDash val="dash"/>
            <a:round/>
            <a:headEnd len="med" w="med" type="none"/>
            <a:tailEnd len="med" w="med" type="none"/>
          </a:ln>
        </p:spPr>
      </p:cxnSp>
      <p:sp>
        <p:nvSpPr>
          <p:cNvPr id="532" name="Google Shape;532;g27d092b0f2c_0_16"/>
          <p:cNvSpPr txBox="1"/>
          <p:nvPr/>
        </p:nvSpPr>
        <p:spPr>
          <a:xfrm>
            <a:off x="1200825" y="2907163"/>
            <a:ext cx="981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9900"/>
                </a:solidFill>
              </a:rPr>
              <a:t>Model definition</a:t>
            </a:r>
            <a:endParaRPr>
              <a:solidFill>
                <a:srgbClr val="FF9900"/>
              </a:solidFill>
            </a:endParaRPr>
          </a:p>
        </p:txBody>
      </p:sp>
      <p:cxnSp>
        <p:nvCxnSpPr>
          <p:cNvPr id="533" name="Google Shape;533;g27d092b0f2c_0_16"/>
          <p:cNvCxnSpPr/>
          <p:nvPr/>
        </p:nvCxnSpPr>
        <p:spPr>
          <a:xfrm>
            <a:off x="2182425" y="4273200"/>
            <a:ext cx="0" cy="1476900"/>
          </a:xfrm>
          <a:prstGeom prst="straightConnector1">
            <a:avLst/>
          </a:prstGeom>
          <a:noFill/>
          <a:ln cap="flat" cmpd="sng" w="9525">
            <a:solidFill>
              <a:srgbClr val="595959"/>
            </a:solidFill>
            <a:prstDash val="dash"/>
            <a:round/>
            <a:headEnd len="med" w="med" type="none"/>
            <a:tailEnd len="med" w="med" type="none"/>
          </a:ln>
        </p:spPr>
      </p:cxnSp>
      <p:sp>
        <p:nvSpPr>
          <p:cNvPr id="534" name="Google Shape;534;g27d092b0f2c_0_16"/>
          <p:cNvSpPr txBox="1"/>
          <p:nvPr/>
        </p:nvSpPr>
        <p:spPr>
          <a:xfrm>
            <a:off x="1200825" y="4734425"/>
            <a:ext cx="981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00A67D"/>
                </a:solidFill>
              </a:rPr>
              <a:t>Model</a:t>
            </a:r>
            <a:endParaRPr>
              <a:solidFill>
                <a:srgbClr val="00A67D"/>
              </a:solidFill>
            </a:endParaRPr>
          </a:p>
          <a:p>
            <a:pPr indent="0" lvl="0" marL="0" rtl="0" algn="ctr">
              <a:spcBef>
                <a:spcPts val="0"/>
              </a:spcBef>
              <a:spcAft>
                <a:spcPts val="0"/>
              </a:spcAft>
              <a:buNone/>
            </a:pPr>
            <a:r>
              <a:rPr lang="en-US">
                <a:solidFill>
                  <a:srgbClr val="00A67D"/>
                </a:solidFill>
              </a:rPr>
              <a:t>creation</a:t>
            </a:r>
            <a:endParaRPr>
              <a:solidFill>
                <a:srgbClr val="00A67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A person looking at a camera&#10;&#10;Description automatically generated" id="187" name="Google Shape;187;p3"/>
          <p:cNvPicPr preferRelativeResize="0"/>
          <p:nvPr/>
        </p:nvPicPr>
        <p:blipFill rotWithShape="1">
          <a:blip r:embed="rId3">
            <a:alphaModFix/>
          </a:blip>
          <a:srcRect b="0" l="0" r="0" t="0"/>
          <a:stretch/>
        </p:blipFill>
        <p:spPr>
          <a:xfrm>
            <a:off x="695713" y="-949739"/>
            <a:ext cx="15148946" cy="7574473"/>
          </a:xfrm>
          <a:prstGeom prst="rect">
            <a:avLst/>
          </a:prstGeom>
          <a:noFill/>
          <a:ln>
            <a:noFill/>
          </a:ln>
        </p:spPr>
      </p:pic>
      <p:sp>
        <p:nvSpPr>
          <p:cNvPr id="188" name="Google Shape;188;p3"/>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rgbClr val="214A88"/>
                </a:solidFill>
                <a:latin typeface="Gill Sans"/>
                <a:ea typeface="Gill Sans"/>
                <a:cs typeface="Gill Sans"/>
                <a:sym typeface="Gill Sans"/>
              </a:rPr>
              <a:t>Human Activity Recognition</a:t>
            </a:r>
            <a:endParaRPr/>
          </a:p>
        </p:txBody>
      </p:sp>
      <p:cxnSp>
        <p:nvCxnSpPr>
          <p:cNvPr id="189" name="Google Shape;189;p3"/>
          <p:cNvCxnSpPr/>
          <p:nvPr/>
        </p:nvCxnSpPr>
        <p:spPr>
          <a:xfrm flipH="1" rot="10800000">
            <a:off x="441376" y="816857"/>
            <a:ext cx="1" cy="2188805"/>
          </a:xfrm>
          <a:prstGeom prst="straightConnector1">
            <a:avLst/>
          </a:prstGeom>
          <a:noFill/>
          <a:ln cap="flat" cmpd="sng" w="38100">
            <a:solidFill>
              <a:srgbClr val="395D95"/>
            </a:solidFill>
            <a:prstDash val="solid"/>
            <a:miter lim="400000"/>
            <a:headEnd len="sm" w="sm" type="none"/>
            <a:tailEnd len="sm" w="sm" type="none"/>
          </a:ln>
        </p:spPr>
      </p:cxnSp>
      <p:sp>
        <p:nvSpPr>
          <p:cNvPr id="190" name="Google Shape;190;p3"/>
          <p:cNvSpPr/>
          <p:nvPr/>
        </p:nvSpPr>
        <p:spPr>
          <a:xfrm>
            <a:off x="695713" y="747709"/>
            <a:ext cx="9914652" cy="2290485"/>
          </a:xfrm>
          <a:prstGeom prst="rect">
            <a:avLst/>
          </a:prstGeom>
          <a:gradFill>
            <a:gsLst>
              <a:gs pos="0">
                <a:srgbClr val="D0B244"/>
              </a:gs>
              <a:gs pos="100000">
                <a:srgbClr val="545863">
                  <a:alpha val="49803"/>
                </a:srgbClr>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191" name="Google Shape;191;p3"/>
          <p:cNvSpPr txBox="1"/>
          <p:nvPr>
            <p:ph type="title"/>
          </p:nvPr>
        </p:nvSpPr>
        <p:spPr>
          <a:xfrm>
            <a:off x="830407" y="816857"/>
            <a:ext cx="4861266" cy="9794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Holter Monitor</a:t>
            </a:r>
            <a:endParaRPr/>
          </a:p>
        </p:txBody>
      </p:sp>
      <p:sp>
        <p:nvSpPr>
          <p:cNvPr id="192" name="Google Shape;192;p3"/>
          <p:cNvSpPr txBox="1"/>
          <p:nvPr/>
        </p:nvSpPr>
        <p:spPr>
          <a:xfrm>
            <a:off x="950049" y="1712632"/>
            <a:ext cx="9914652" cy="1398516"/>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90000"/>
              </a:lnSpc>
              <a:spcBef>
                <a:spcPts val="0"/>
              </a:spcBef>
              <a:spcAft>
                <a:spcPts val="0"/>
              </a:spcAft>
              <a:buClr>
                <a:schemeClr val="lt1"/>
              </a:buClr>
              <a:buSzPct val="100000"/>
              <a:buFont typeface="Arial"/>
              <a:buNone/>
            </a:pPr>
            <a:r>
              <a:rPr b="0" i="0" lang="en-US" sz="2400" u="none" cap="none" strike="noStrike">
                <a:solidFill>
                  <a:schemeClr val="lt1"/>
                </a:solidFill>
                <a:latin typeface="Libre Franklin"/>
                <a:ea typeface="Libre Franklin"/>
                <a:cs typeface="Libre Franklin"/>
                <a:sym typeface="Libre Franklin"/>
              </a:rPr>
              <a:t>Physical metrics like heart rate variability, respiratory rate, oxygen saturation and body temperature</a:t>
            </a:r>
            <a:endParaRPr/>
          </a:p>
          <a:p>
            <a:pPr indent="0" lvl="0" marL="0" marR="0" rtl="0" algn="l">
              <a:lnSpc>
                <a:spcPct val="90000"/>
              </a:lnSpc>
              <a:spcBef>
                <a:spcPts val="1000"/>
              </a:spcBef>
              <a:spcAft>
                <a:spcPts val="0"/>
              </a:spcAft>
              <a:buClr>
                <a:schemeClr val="lt1"/>
              </a:buClr>
              <a:buSzPct val="100000"/>
              <a:buFont typeface="Arial"/>
              <a:buNone/>
            </a:pPr>
            <a:r>
              <a:rPr b="0" i="0" lang="en-US" sz="2400" u="none" cap="none" strike="noStrike">
                <a:solidFill>
                  <a:schemeClr val="lt1"/>
                </a:solidFill>
                <a:latin typeface="Libre Franklin"/>
                <a:ea typeface="Libre Franklin"/>
                <a:cs typeface="Libre Franklin"/>
                <a:sym typeface="Libre Franklin"/>
              </a:rPr>
              <a:t>Data points annotated with a corresponding physical activity label like running, walking, swimming, cycling, or resting</a:t>
            </a:r>
            <a:endParaRPr/>
          </a:p>
        </p:txBody>
      </p:sp>
      <p:pic>
        <p:nvPicPr>
          <p:cNvPr descr="A white letter on a black background&#10;&#10;Description automatically generated" id="193" name="Google Shape;193;p3"/>
          <p:cNvPicPr preferRelativeResize="0"/>
          <p:nvPr/>
        </p:nvPicPr>
        <p:blipFill rotWithShape="1">
          <a:blip r:embed="rId4">
            <a:alphaModFix/>
          </a:blip>
          <a:srcRect b="0" l="0" r="0" t="0"/>
          <a:stretch/>
        </p:blipFill>
        <p:spPr>
          <a:xfrm>
            <a:off x="7741214" y="4227"/>
            <a:ext cx="4066931" cy="6692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7d092b0f2c_0_133"/>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41" name="Google Shape;541;g27d092b0f2c_0_133"/>
          <p:cNvSpPr txBox="1"/>
          <p:nvPr>
            <p:ph type="title"/>
          </p:nvPr>
        </p:nvSpPr>
        <p:spPr>
          <a:xfrm>
            <a:off x="838200" y="3966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Data Еxploration: Variance in Multiclass Classification</a:t>
            </a:r>
            <a:endParaRPr>
              <a:solidFill>
                <a:srgbClr val="79A1C5"/>
              </a:solidFill>
            </a:endParaRPr>
          </a:p>
          <a:p>
            <a:pPr indent="0" lvl="0" marL="0" rtl="0" algn="l">
              <a:spcBef>
                <a:spcPts val="0"/>
              </a:spcBef>
              <a:spcAft>
                <a:spcPts val="0"/>
              </a:spcAft>
              <a:buNone/>
            </a:pPr>
            <a:r>
              <a:t/>
            </a:r>
            <a:endParaRPr>
              <a:solidFill>
                <a:srgbClr val="79A1C5"/>
              </a:solidFill>
            </a:endParaRPr>
          </a:p>
        </p:txBody>
      </p:sp>
      <p:sp>
        <p:nvSpPr>
          <p:cNvPr id="542" name="Google Shape;542;g27d092b0f2c_0_133"/>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43" name="Google Shape;543;g27d092b0f2c_0_133"/>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pic>
        <p:nvPicPr>
          <p:cNvPr id="544" name="Google Shape;544;g27d092b0f2c_0_133"/>
          <p:cNvPicPr preferRelativeResize="0"/>
          <p:nvPr/>
        </p:nvPicPr>
        <p:blipFill>
          <a:blip r:embed="rId3">
            <a:alphaModFix/>
          </a:blip>
          <a:stretch>
            <a:fillRect/>
          </a:stretch>
        </p:blipFill>
        <p:spPr>
          <a:xfrm>
            <a:off x="881850" y="1957000"/>
            <a:ext cx="7826047" cy="4682949"/>
          </a:xfrm>
          <a:prstGeom prst="rect">
            <a:avLst/>
          </a:prstGeom>
          <a:noFill/>
          <a:ln>
            <a:noFill/>
          </a:ln>
        </p:spPr>
      </p:pic>
      <p:pic>
        <p:nvPicPr>
          <p:cNvPr id="545" name="Google Shape;545;g27d092b0f2c_0_133"/>
          <p:cNvPicPr preferRelativeResize="0"/>
          <p:nvPr/>
        </p:nvPicPr>
        <p:blipFill>
          <a:blip r:embed="rId4">
            <a:alphaModFix/>
          </a:blip>
          <a:stretch>
            <a:fillRect/>
          </a:stretch>
        </p:blipFill>
        <p:spPr>
          <a:xfrm>
            <a:off x="8814461" y="2142493"/>
            <a:ext cx="3258063" cy="1943634"/>
          </a:xfrm>
          <a:prstGeom prst="rect">
            <a:avLst/>
          </a:prstGeom>
          <a:noFill/>
          <a:ln>
            <a:noFill/>
          </a:ln>
        </p:spPr>
      </p:pic>
      <p:pic>
        <p:nvPicPr>
          <p:cNvPr id="546" name="Google Shape;546;g27d092b0f2c_0_133"/>
          <p:cNvPicPr preferRelativeResize="0"/>
          <p:nvPr/>
        </p:nvPicPr>
        <p:blipFill>
          <a:blip r:embed="rId5">
            <a:alphaModFix/>
          </a:blip>
          <a:stretch>
            <a:fillRect/>
          </a:stretch>
        </p:blipFill>
        <p:spPr>
          <a:xfrm>
            <a:off x="8814461" y="4406588"/>
            <a:ext cx="3258065" cy="1941697"/>
          </a:xfrm>
          <a:prstGeom prst="rect">
            <a:avLst/>
          </a:prstGeom>
          <a:noFill/>
          <a:ln>
            <a:noFill/>
          </a:ln>
        </p:spPr>
      </p:pic>
      <p:cxnSp>
        <p:nvCxnSpPr>
          <p:cNvPr id="547" name="Google Shape;547;g27d092b0f2c_0_133"/>
          <p:cNvCxnSpPr/>
          <p:nvPr/>
        </p:nvCxnSpPr>
        <p:spPr>
          <a:xfrm>
            <a:off x="4850308" y="2224933"/>
            <a:ext cx="0" cy="4019700"/>
          </a:xfrm>
          <a:prstGeom prst="straightConnector1">
            <a:avLst/>
          </a:prstGeom>
          <a:noFill/>
          <a:ln cap="flat" cmpd="sng" w="9525">
            <a:solidFill>
              <a:schemeClr val="dk2"/>
            </a:solidFill>
            <a:prstDash val="dash"/>
            <a:round/>
            <a:headEnd len="med" w="med" type="none"/>
            <a:tailEnd len="med" w="med" type="none"/>
          </a:ln>
        </p:spPr>
      </p:cxnSp>
      <p:cxnSp>
        <p:nvCxnSpPr>
          <p:cNvPr id="548" name="Google Shape;548;g27d092b0f2c_0_133"/>
          <p:cNvCxnSpPr/>
          <p:nvPr/>
        </p:nvCxnSpPr>
        <p:spPr>
          <a:xfrm>
            <a:off x="1479570" y="4360471"/>
            <a:ext cx="6846000" cy="0"/>
          </a:xfrm>
          <a:prstGeom prst="straightConnector1">
            <a:avLst/>
          </a:prstGeom>
          <a:noFill/>
          <a:ln cap="flat" cmpd="sng" w="9525">
            <a:solidFill>
              <a:schemeClr val="dk2"/>
            </a:solidFill>
            <a:prstDash val="dash"/>
            <a:round/>
            <a:headEnd len="med" w="med" type="none"/>
            <a:tailEnd len="med" w="med" type="none"/>
          </a:ln>
        </p:spPr>
      </p:cxnSp>
      <p:sp>
        <p:nvSpPr>
          <p:cNvPr id="549" name="Google Shape;549;g27d092b0f2c_0_133"/>
          <p:cNvSpPr txBox="1"/>
          <p:nvPr/>
        </p:nvSpPr>
        <p:spPr>
          <a:xfrm>
            <a:off x="5695297" y="3036780"/>
            <a:ext cx="1926000" cy="1161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7d092b0f2c_0_221"/>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56" name="Google Shape;556;g27d092b0f2c_0_221"/>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79A1C5"/>
                </a:solidFill>
              </a:rPr>
              <a:t>Data Reduction: A Critical Examination</a:t>
            </a:r>
            <a:endParaRPr>
              <a:solidFill>
                <a:srgbClr val="79A1C5"/>
              </a:solidFill>
            </a:endParaRPr>
          </a:p>
        </p:txBody>
      </p:sp>
      <p:sp>
        <p:nvSpPr>
          <p:cNvPr id="557" name="Google Shape;557;g27d092b0f2c_0_221"/>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58" name="Google Shape;558;g27d092b0f2c_0_221"/>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559" name="Google Shape;559;g27d092b0f2c_0_221"/>
          <p:cNvSpPr txBox="1"/>
          <p:nvPr/>
        </p:nvSpPr>
        <p:spPr>
          <a:xfrm>
            <a:off x="792850" y="1880850"/>
            <a:ext cx="10919700" cy="4794300"/>
          </a:xfrm>
          <a:prstGeom prst="rect">
            <a:avLst/>
          </a:prstGeom>
          <a:noFill/>
          <a:ln>
            <a:noFill/>
          </a:ln>
        </p:spPr>
        <p:txBody>
          <a:bodyPr anchorCtr="0" anchor="t" bIns="91425" lIns="91425" spcFirstLastPara="1" rIns="91425" wrap="square" tIns="91425">
            <a:normAutofit fontScale="85000" lnSpcReduction="20000"/>
          </a:bodyPr>
          <a:lstStyle/>
          <a:p>
            <a:pPr indent="-391160" lvl="0" marL="609600" rtl="0" algn="l">
              <a:lnSpc>
                <a:spcPct val="90000"/>
              </a:lnSpc>
              <a:spcBef>
                <a:spcPts val="2000"/>
              </a:spcBef>
              <a:spcAft>
                <a:spcPts val="0"/>
              </a:spcAft>
              <a:buClr>
                <a:srgbClr val="1F2328"/>
              </a:buClr>
              <a:buSzPct val="100000"/>
              <a:buAutoNum type="arabicPeriod"/>
            </a:pPr>
            <a:r>
              <a:rPr b="1" lang="en-US" sz="1600">
                <a:solidFill>
                  <a:srgbClr val="1F2328"/>
                </a:solidFill>
                <a:latin typeface="Libre Franklin"/>
                <a:ea typeface="Libre Franklin"/>
                <a:cs typeface="Libre Franklin"/>
                <a:sym typeface="Libre Franklin"/>
              </a:rPr>
              <a:t>Temporal Variables</a:t>
            </a:r>
            <a:r>
              <a:rPr lang="en-US" sz="1600">
                <a:solidFill>
                  <a:srgbClr val="1F2328"/>
                </a:solidFill>
                <a:latin typeface="Libre Franklin"/>
                <a:ea typeface="Libre Franklin"/>
                <a:cs typeface="Libre Franklin"/>
                <a:sym typeface="Libre Franklin"/>
              </a:rPr>
              <a:t> (Year, Month, Weekday, Time, Time_New, Date, Hour):</a:t>
            </a:r>
            <a:endParaRPr sz="1600">
              <a:solidFill>
                <a:srgbClr val="1F2328"/>
              </a:solidFill>
              <a:latin typeface="Libre Franklin"/>
              <a:ea typeface="Libre Franklin"/>
              <a:cs typeface="Libre Franklin"/>
              <a:sym typeface="Libre Franklin"/>
            </a:endParaRPr>
          </a:p>
          <a:p>
            <a:pPr indent="-391160" lvl="1" marL="1219200" rtl="0" algn="l">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 model exhibited a propensity to overfit based on the temporal sequence of activities (due to low data scale and variability). By removing these variables, we mitigate the risk of the model merely memorizing when specific activities occurred, rather than discerning patterns based on the inherent characteristics of the data.</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indent="-391160" lvl="0" marL="609600" rtl="0" algn="l">
              <a:lnSpc>
                <a:spcPct val="90000"/>
              </a:lnSpc>
              <a:spcBef>
                <a:spcPts val="2000"/>
              </a:spcBef>
              <a:spcAft>
                <a:spcPts val="0"/>
              </a:spcAft>
              <a:buClr>
                <a:srgbClr val="1F2328"/>
              </a:buClr>
              <a:buSzPct val="100000"/>
              <a:buAutoNum type="arabicPeriod"/>
            </a:pPr>
            <a:r>
              <a:rPr b="1" lang="en-US" sz="1600">
                <a:solidFill>
                  <a:srgbClr val="1F2328"/>
                </a:solidFill>
                <a:latin typeface="Libre Franklin"/>
                <a:ea typeface="Libre Franklin"/>
                <a:cs typeface="Libre Franklin"/>
                <a:sym typeface="Libre Franklin"/>
              </a:rPr>
              <a:t>Holter Machine Health KPIs</a:t>
            </a:r>
            <a:r>
              <a:rPr lang="en-US" sz="1600">
                <a:solidFill>
                  <a:srgbClr val="1F2328"/>
                </a:solidFill>
                <a:latin typeface="Libre Franklin"/>
                <a:ea typeface="Libre Franklin"/>
                <a:cs typeface="Libre Franklin"/>
                <a:sym typeface="Libre Franklin"/>
              </a:rPr>
              <a:t> (BRAmplitude, ECGAmplitude, HRConfidence):</a:t>
            </a:r>
            <a:endParaRPr sz="1600">
              <a:solidFill>
                <a:srgbClr val="1F2328"/>
              </a:solidFill>
              <a:latin typeface="Libre Franklin"/>
              <a:ea typeface="Libre Franklin"/>
              <a:cs typeface="Libre Franklin"/>
              <a:sym typeface="Libre Franklin"/>
            </a:endParaRPr>
          </a:p>
          <a:p>
            <a:pPr indent="-391160" lvl="1" marL="1219200" rtl="0" algn="l">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reflect the operational health and reliability of the Holter machine. They are invariant to the type of activity being performed, making them extraneous for the purpose of activity classification.</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indent="-391160" lvl="0" marL="609600" rtl="0" algn="l">
              <a:lnSpc>
                <a:spcPct val="90000"/>
              </a:lnSpc>
              <a:spcBef>
                <a:spcPts val="2000"/>
              </a:spcBef>
              <a:spcAft>
                <a:spcPts val="0"/>
              </a:spcAft>
              <a:buClr>
                <a:srgbClr val="1F2328"/>
              </a:buClr>
              <a:buSzPct val="100000"/>
              <a:buAutoNum type="arabicPeriod"/>
            </a:pPr>
            <a:r>
              <a:rPr b="1" lang="en-US" sz="1600">
                <a:solidFill>
                  <a:srgbClr val="1F2328"/>
                </a:solidFill>
                <a:latin typeface="Libre Franklin"/>
                <a:ea typeface="Libre Franklin"/>
                <a:cs typeface="Libre Franklin"/>
                <a:sym typeface="Libre Franklin"/>
              </a:rPr>
              <a:t>Machine Operational Metrics</a:t>
            </a:r>
            <a:r>
              <a:rPr lang="en-US" sz="1600">
                <a:solidFill>
                  <a:srgbClr val="1F2328"/>
                </a:solidFill>
                <a:latin typeface="Libre Franklin"/>
                <a:ea typeface="Libre Franklin"/>
                <a:cs typeface="Libre Franklin"/>
                <a:sym typeface="Libre Franklin"/>
              </a:rPr>
              <a:t> (ECGNoise, Jumps, JumpFlightTime):</a:t>
            </a:r>
            <a:endParaRPr sz="1600">
              <a:solidFill>
                <a:srgbClr val="1F2328"/>
              </a:solidFill>
              <a:latin typeface="Libre Franklin"/>
              <a:ea typeface="Libre Franklin"/>
              <a:cs typeface="Libre Franklin"/>
              <a:sym typeface="Libre Franklin"/>
            </a:endParaRPr>
          </a:p>
          <a:p>
            <a:pPr indent="-391160" lvl="1" marL="1219200" rtl="0" algn="l">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gauge the machine's operational status and its ability to detect noise. Given that the primary objective is to model user activity, these metrics, which pertain more to the machine's functionality, were deemed non-essential.</a:t>
            </a:r>
            <a:br>
              <a:rPr lang="en-US" sz="1600">
                <a:solidFill>
                  <a:srgbClr val="1F2328"/>
                </a:solidFill>
                <a:latin typeface="Libre Franklin"/>
                <a:ea typeface="Libre Franklin"/>
                <a:cs typeface="Libre Franklin"/>
                <a:sym typeface="Libre Franklin"/>
              </a:rPr>
            </a:br>
            <a:endParaRPr sz="1600">
              <a:solidFill>
                <a:srgbClr val="1F2328"/>
              </a:solidFill>
              <a:latin typeface="Libre Franklin"/>
              <a:ea typeface="Libre Franklin"/>
              <a:cs typeface="Libre Franklin"/>
              <a:sym typeface="Libre Franklin"/>
            </a:endParaRPr>
          </a:p>
          <a:p>
            <a:pPr indent="-391160" lvl="0" marL="609600" rtl="0" algn="l">
              <a:lnSpc>
                <a:spcPct val="90000"/>
              </a:lnSpc>
              <a:spcBef>
                <a:spcPts val="2000"/>
              </a:spcBef>
              <a:spcAft>
                <a:spcPts val="0"/>
              </a:spcAft>
              <a:buClr>
                <a:srgbClr val="1F2328"/>
              </a:buClr>
              <a:buSzPct val="100000"/>
              <a:buAutoNum type="arabicPeriod"/>
            </a:pPr>
            <a:r>
              <a:rPr b="1" lang="en-US" sz="1600">
                <a:solidFill>
                  <a:srgbClr val="1F2328"/>
                </a:solidFill>
                <a:latin typeface="Libre Franklin"/>
                <a:ea typeface="Libre Franklin"/>
                <a:cs typeface="Libre Franklin"/>
                <a:sym typeface="Libre Franklin"/>
              </a:rPr>
              <a:t>Manually Inputted Stress Metrics</a:t>
            </a:r>
            <a:r>
              <a:rPr lang="en-US" sz="1600">
                <a:solidFill>
                  <a:srgbClr val="1F2328"/>
                </a:solidFill>
                <a:latin typeface="Libre Franklin"/>
                <a:ea typeface="Libre Franklin"/>
                <a:cs typeface="Libre Franklin"/>
                <a:sym typeface="Libre Franklin"/>
              </a:rPr>
              <a:t> (e.g., Controled stress, stress, etc.):</a:t>
            </a:r>
            <a:endParaRPr sz="1600">
              <a:solidFill>
                <a:srgbClr val="1F2328"/>
              </a:solidFill>
              <a:latin typeface="Libre Franklin"/>
              <a:ea typeface="Libre Franklin"/>
              <a:cs typeface="Libre Franklin"/>
              <a:sym typeface="Libre Franklin"/>
            </a:endParaRPr>
          </a:p>
          <a:p>
            <a:pPr indent="-391160" lvl="1" marL="1219200" rtl="0" algn="l">
              <a:lnSpc>
                <a:spcPct val="90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These metrics, being manually inputted, introduce a subjective element. While they could offer insights into the user's state, their manual nature could introduce variability that might confound the model's predictions. These wouldn’t be available without user input.</a:t>
            </a:r>
            <a:endParaRPr sz="1600">
              <a:solidFill>
                <a:srgbClr val="1F2328"/>
              </a:solidFill>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7d092b0f2c_0_296"/>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66" name="Google Shape;566;g27d092b0f2c_0_296"/>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Feature Engineering: Aggregating Sparse Indicators</a:t>
            </a:r>
            <a:endParaRPr>
              <a:solidFill>
                <a:srgbClr val="79A1C5"/>
              </a:solidFill>
            </a:endParaRPr>
          </a:p>
        </p:txBody>
      </p:sp>
      <p:sp>
        <p:nvSpPr>
          <p:cNvPr id="567" name="Google Shape;567;g27d092b0f2c_0_296"/>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68" name="Google Shape;568;g27d092b0f2c_0_296"/>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569" name="Google Shape;569;g27d092b0f2c_0_296"/>
          <p:cNvSpPr txBox="1"/>
          <p:nvPr/>
        </p:nvSpPr>
        <p:spPr>
          <a:xfrm>
            <a:off x="792850" y="1880850"/>
            <a:ext cx="7066800" cy="47943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05000"/>
              </a:lnSpc>
              <a:spcBef>
                <a:spcPts val="2000"/>
              </a:spcBef>
              <a:spcAft>
                <a:spcPts val="0"/>
              </a:spcAft>
              <a:buNone/>
            </a:pPr>
            <a:r>
              <a:rPr b="1" lang="en-US" sz="1600">
                <a:solidFill>
                  <a:srgbClr val="1F2328"/>
                </a:solidFill>
                <a:latin typeface="Libre Franklin"/>
                <a:ea typeface="Libre Franklin"/>
                <a:cs typeface="Libre Franklin"/>
                <a:sym typeface="Libre Franklin"/>
              </a:rPr>
              <a:t>Objective </a:t>
            </a:r>
            <a:endParaRPr b="1" sz="1600">
              <a:solidFill>
                <a:srgbClr val="1F2328"/>
              </a:solidFill>
              <a:latin typeface="Libre Franklin"/>
              <a:ea typeface="Libre Franklin"/>
              <a:cs typeface="Libre Franklin"/>
              <a:sym typeface="Libre Franklin"/>
            </a:endParaRPr>
          </a:p>
          <a:p>
            <a:pPr indent="0" lvl="0" marL="0" rtl="0" algn="l">
              <a:lnSpc>
                <a:spcPct val="105000"/>
              </a:lnSpc>
              <a:spcBef>
                <a:spcPts val="2000"/>
              </a:spcBef>
              <a:spcAft>
                <a:spcPts val="0"/>
              </a:spcAft>
              <a:buNone/>
            </a:pPr>
            <a:r>
              <a:rPr lang="en-US" sz="1600">
                <a:solidFill>
                  <a:srgbClr val="1F2328"/>
                </a:solidFill>
                <a:latin typeface="Libre Franklin"/>
                <a:ea typeface="Libre Franklin"/>
                <a:cs typeface="Libre Franklin"/>
                <a:sym typeface="Libre Franklin"/>
              </a:rPr>
              <a:t>Transform columns dominated by zeros, interspersed with sporadic non-zero values, into a streamlined representation.</a:t>
            </a:r>
            <a:endParaRPr sz="1600">
              <a:solidFill>
                <a:srgbClr val="1F2328"/>
              </a:solidFill>
              <a:latin typeface="Libre Franklin"/>
              <a:ea typeface="Libre Franklin"/>
              <a:cs typeface="Libre Franklin"/>
              <a:sym typeface="Libre Franklin"/>
            </a:endParaRPr>
          </a:p>
          <a:p>
            <a:pPr indent="0" lvl="0" marL="0" rtl="0" algn="l">
              <a:lnSpc>
                <a:spcPct val="105000"/>
              </a:lnSpc>
              <a:spcBef>
                <a:spcPts val="2000"/>
              </a:spcBef>
              <a:spcAft>
                <a:spcPts val="0"/>
              </a:spcAft>
              <a:buNone/>
            </a:pPr>
            <a:r>
              <a:rPr b="1" lang="en-US" sz="1600">
                <a:solidFill>
                  <a:srgbClr val="1F2328"/>
                </a:solidFill>
                <a:latin typeface="Libre Franklin"/>
                <a:ea typeface="Libre Franklin"/>
                <a:cs typeface="Libre Franklin"/>
                <a:sym typeface="Libre Franklin"/>
              </a:rPr>
              <a:t>Approach</a:t>
            </a:r>
            <a:endParaRPr b="1" sz="1600">
              <a:solidFill>
                <a:srgbClr val="1F2328"/>
              </a:solidFill>
              <a:latin typeface="Libre Franklin"/>
              <a:ea typeface="Libre Franklin"/>
              <a:cs typeface="Libre Franklin"/>
              <a:sym typeface="Libre Franklin"/>
            </a:endParaRPr>
          </a:p>
          <a:p>
            <a:pPr indent="-391160" lvl="0" marL="609600" rtl="0" algn="l">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Identification: Selected columns with predominantly zero values.</a:t>
            </a:r>
            <a:endParaRPr sz="1600">
              <a:solidFill>
                <a:srgbClr val="1F2328"/>
              </a:solidFill>
              <a:latin typeface="Libre Franklin"/>
              <a:ea typeface="Libre Franklin"/>
              <a:cs typeface="Libre Franklin"/>
              <a:sym typeface="Libre Franklin"/>
            </a:endParaRPr>
          </a:p>
          <a:p>
            <a:pPr indent="-391160" lvl="0" marL="609600" rtl="0" algn="l">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Transformation: Any non-zero entry was marked as 1, encapsulating the presence of activity.</a:t>
            </a:r>
            <a:endParaRPr sz="1600">
              <a:solidFill>
                <a:srgbClr val="1F2328"/>
              </a:solidFill>
              <a:latin typeface="Libre Franklin"/>
              <a:ea typeface="Libre Franklin"/>
              <a:cs typeface="Libre Franklin"/>
              <a:sym typeface="Libre Franklin"/>
            </a:endParaRPr>
          </a:p>
          <a:p>
            <a:pPr indent="-391160" lvl="0" marL="609600" rtl="0" algn="l">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Consolidation: Generated a unified column indicating activity presence across the selected columns.</a:t>
            </a:r>
            <a:endParaRPr sz="1600">
              <a:solidFill>
                <a:srgbClr val="1F2328"/>
              </a:solidFill>
              <a:latin typeface="Libre Franklin"/>
              <a:ea typeface="Libre Franklin"/>
              <a:cs typeface="Libre Franklin"/>
              <a:sym typeface="Libre Franklin"/>
            </a:endParaRPr>
          </a:p>
          <a:p>
            <a:pPr indent="-391160" lvl="0" marL="609600" rtl="0" algn="l">
              <a:lnSpc>
                <a:spcPct val="105000"/>
              </a:lnSpc>
              <a:spcBef>
                <a:spcPts val="2000"/>
              </a:spcBef>
              <a:spcAft>
                <a:spcPts val="0"/>
              </a:spcAft>
              <a:buClr>
                <a:srgbClr val="1F2328"/>
              </a:buClr>
              <a:buSzPct val="100000"/>
              <a:buChar char="•"/>
            </a:pPr>
            <a:r>
              <a:rPr lang="en-US" sz="1600">
                <a:solidFill>
                  <a:srgbClr val="1F2328"/>
                </a:solidFill>
                <a:latin typeface="Libre Franklin"/>
                <a:ea typeface="Libre Franklin"/>
                <a:cs typeface="Libre Franklin"/>
                <a:sym typeface="Libre Franklin"/>
              </a:rPr>
              <a:t>Optimization: Original columns were discarded, retaining our concise indicator.</a:t>
            </a:r>
            <a:endParaRPr sz="1600">
              <a:solidFill>
                <a:srgbClr val="1F2328"/>
              </a:solidFill>
              <a:latin typeface="Libre Franklin"/>
              <a:ea typeface="Libre Franklin"/>
              <a:cs typeface="Libre Franklin"/>
              <a:sym typeface="Libre Franklin"/>
            </a:endParaRPr>
          </a:p>
          <a:p>
            <a:pPr indent="0" lvl="0" marL="0" rtl="0" algn="l">
              <a:lnSpc>
                <a:spcPct val="105000"/>
              </a:lnSpc>
              <a:spcBef>
                <a:spcPts val="2000"/>
              </a:spcBef>
              <a:spcAft>
                <a:spcPts val="0"/>
              </a:spcAft>
              <a:buNone/>
            </a:pPr>
            <a:r>
              <a:rPr b="1" lang="en-US" sz="1600">
                <a:solidFill>
                  <a:srgbClr val="1F2328"/>
                </a:solidFill>
                <a:latin typeface="Libre Franklin"/>
                <a:ea typeface="Libre Franklin"/>
                <a:cs typeface="Libre Franklin"/>
                <a:sym typeface="Libre Franklin"/>
              </a:rPr>
              <a:t>Utility</a:t>
            </a:r>
            <a:endParaRPr sz="1600">
              <a:solidFill>
                <a:srgbClr val="1F2328"/>
              </a:solidFill>
              <a:latin typeface="Libre Franklin"/>
              <a:ea typeface="Libre Franklin"/>
              <a:cs typeface="Libre Franklin"/>
              <a:sym typeface="Libre Franklin"/>
            </a:endParaRPr>
          </a:p>
          <a:p>
            <a:pPr indent="0" lvl="0" marL="0" rtl="0" algn="l">
              <a:lnSpc>
                <a:spcPct val="105000"/>
              </a:lnSpc>
              <a:spcBef>
                <a:spcPts val="2000"/>
              </a:spcBef>
              <a:spcAft>
                <a:spcPts val="0"/>
              </a:spcAft>
              <a:buNone/>
            </a:pPr>
            <a:r>
              <a:rPr lang="en-US" sz="1600">
                <a:solidFill>
                  <a:srgbClr val="1F2328"/>
                </a:solidFill>
                <a:latin typeface="Libre Franklin"/>
                <a:ea typeface="Libre Franklin"/>
                <a:cs typeface="Libre Franklin"/>
                <a:sym typeface="Libre Franklin"/>
              </a:rPr>
              <a:t>This method offers a distilled view, enabling swift comprehension of activity patterns.</a:t>
            </a:r>
            <a:endParaRPr b="1" sz="1600">
              <a:solidFill>
                <a:srgbClr val="1F2328"/>
              </a:solidFill>
              <a:latin typeface="Libre Franklin"/>
              <a:ea typeface="Libre Franklin"/>
              <a:cs typeface="Libre Franklin"/>
              <a:sym typeface="Libre Franklin"/>
            </a:endParaRPr>
          </a:p>
        </p:txBody>
      </p:sp>
      <p:grpSp>
        <p:nvGrpSpPr>
          <p:cNvPr id="570" name="Google Shape;570;g27d092b0f2c_0_296"/>
          <p:cNvGrpSpPr/>
          <p:nvPr/>
        </p:nvGrpSpPr>
        <p:grpSpPr>
          <a:xfrm>
            <a:off x="7981133" y="1880850"/>
            <a:ext cx="4318500" cy="4718850"/>
            <a:chOff x="7873583" y="1665600"/>
            <a:chExt cx="4318500" cy="4718850"/>
          </a:xfrm>
        </p:grpSpPr>
        <p:pic>
          <p:nvPicPr>
            <p:cNvPr id="571" name="Google Shape;571;g27d092b0f2c_0_296"/>
            <p:cNvPicPr preferRelativeResize="0"/>
            <p:nvPr/>
          </p:nvPicPr>
          <p:blipFill>
            <a:blip r:embed="rId3">
              <a:alphaModFix/>
            </a:blip>
            <a:stretch>
              <a:fillRect/>
            </a:stretch>
          </p:blipFill>
          <p:spPr>
            <a:xfrm>
              <a:off x="7958033" y="2346603"/>
              <a:ext cx="1920665" cy="1224496"/>
            </a:xfrm>
            <a:prstGeom prst="rect">
              <a:avLst/>
            </a:prstGeom>
            <a:noFill/>
            <a:ln>
              <a:noFill/>
            </a:ln>
          </p:spPr>
        </p:pic>
        <p:pic>
          <p:nvPicPr>
            <p:cNvPr id="572" name="Google Shape;572;g27d092b0f2c_0_296"/>
            <p:cNvPicPr preferRelativeResize="0"/>
            <p:nvPr/>
          </p:nvPicPr>
          <p:blipFill>
            <a:blip r:embed="rId4">
              <a:alphaModFix/>
            </a:blip>
            <a:stretch>
              <a:fillRect/>
            </a:stretch>
          </p:blipFill>
          <p:spPr>
            <a:xfrm>
              <a:off x="10077601" y="2346599"/>
              <a:ext cx="1920665" cy="1224496"/>
            </a:xfrm>
            <a:prstGeom prst="rect">
              <a:avLst/>
            </a:prstGeom>
            <a:noFill/>
            <a:ln>
              <a:noFill/>
            </a:ln>
          </p:spPr>
        </p:pic>
        <p:pic>
          <p:nvPicPr>
            <p:cNvPr id="573" name="Google Shape;573;g27d092b0f2c_0_296"/>
            <p:cNvPicPr preferRelativeResize="0"/>
            <p:nvPr/>
          </p:nvPicPr>
          <p:blipFill>
            <a:blip r:embed="rId5">
              <a:alphaModFix/>
            </a:blip>
            <a:stretch>
              <a:fillRect/>
            </a:stretch>
          </p:blipFill>
          <p:spPr>
            <a:xfrm>
              <a:off x="8230811" y="4297533"/>
              <a:ext cx="3424900" cy="2086917"/>
            </a:xfrm>
            <a:prstGeom prst="rect">
              <a:avLst/>
            </a:prstGeom>
            <a:noFill/>
            <a:ln>
              <a:noFill/>
            </a:ln>
          </p:spPr>
        </p:pic>
        <p:cxnSp>
          <p:nvCxnSpPr>
            <p:cNvPr id="574" name="Google Shape;574;g27d092b0f2c_0_296"/>
            <p:cNvCxnSpPr>
              <a:stCxn id="571" idx="2"/>
            </p:cNvCxnSpPr>
            <p:nvPr/>
          </p:nvCxnSpPr>
          <p:spPr>
            <a:xfrm>
              <a:off x="8918366" y="3571099"/>
              <a:ext cx="1064400" cy="554100"/>
            </a:xfrm>
            <a:prstGeom prst="straightConnector1">
              <a:avLst/>
            </a:prstGeom>
            <a:noFill/>
            <a:ln cap="flat" cmpd="sng" w="9525">
              <a:solidFill>
                <a:schemeClr val="dk2"/>
              </a:solidFill>
              <a:prstDash val="solid"/>
              <a:round/>
              <a:headEnd len="med" w="med" type="none"/>
              <a:tailEnd len="med" w="med" type="triangle"/>
            </a:ln>
          </p:spPr>
        </p:cxnSp>
        <p:cxnSp>
          <p:nvCxnSpPr>
            <p:cNvPr id="575" name="Google Shape;575;g27d092b0f2c_0_296"/>
            <p:cNvCxnSpPr>
              <a:stCxn id="572" idx="2"/>
            </p:cNvCxnSpPr>
            <p:nvPr/>
          </p:nvCxnSpPr>
          <p:spPr>
            <a:xfrm flipH="1">
              <a:off x="10318233" y="3571095"/>
              <a:ext cx="719700" cy="554100"/>
            </a:xfrm>
            <a:prstGeom prst="straightConnector1">
              <a:avLst/>
            </a:prstGeom>
            <a:noFill/>
            <a:ln cap="flat" cmpd="sng" w="9525">
              <a:solidFill>
                <a:schemeClr val="dk2"/>
              </a:solidFill>
              <a:prstDash val="solid"/>
              <a:round/>
              <a:headEnd len="med" w="med" type="none"/>
              <a:tailEnd len="med" w="med" type="triangle"/>
            </a:ln>
          </p:spPr>
        </p:cxnSp>
        <p:sp>
          <p:nvSpPr>
            <p:cNvPr id="576" name="Google Shape;576;g27d092b0f2c_0_296"/>
            <p:cNvSpPr txBox="1"/>
            <p:nvPr/>
          </p:nvSpPr>
          <p:spPr>
            <a:xfrm>
              <a:off x="7873583" y="1665600"/>
              <a:ext cx="4318500" cy="950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Major / Minor Impacts transformation</a:t>
              </a:r>
              <a:endParaRPr sz="1900"/>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7d092b0f2c_0_313"/>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83" name="Google Shape;583;g27d092b0f2c_0_313"/>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Comprehensive Outlier Reduction Using IQR (numeric)</a:t>
            </a:r>
            <a:endParaRPr>
              <a:solidFill>
                <a:srgbClr val="79A1C5"/>
              </a:solidFill>
            </a:endParaRPr>
          </a:p>
        </p:txBody>
      </p:sp>
      <p:sp>
        <p:nvSpPr>
          <p:cNvPr id="584" name="Google Shape;584;g27d092b0f2c_0_313"/>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85" name="Google Shape;585;g27d092b0f2c_0_313"/>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586" name="Google Shape;586;g27d092b0f2c_0_313"/>
          <p:cNvSpPr txBox="1"/>
          <p:nvPr/>
        </p:nvSpPr>
        <p:spPr>
          <a:xfrm>
            <a:off x="792850" y="1880850"/>
            <a:ext cx="7066800" cy="47943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500"/>
              </a:spcBef>
              <a:spcAft>
                <a:spcPts val="0"/>
              </a:spcAft>
              <a:buClr>
                <a:srgbClr val="1F2328"/>
              </a:buClr>
              <a:buSzPts val="1400"/>
              <a:buAutoNum type="arabicPeriod"/>
            </a:pPr>
            <a:r>
              <a:rPr b="1" lang="en-US">
                <a:solidFill>
                  <a:srgbClr val="1F2328"/>
                </a:solidFill>
              </a:rPr>
              <a:t>Methodology</a:t>
            </a:r>
            <a:br>
              <a:rPr b="1" lang="en-US">
                <a:solidFill>
                  <a:srgbClr val="1F2328"/>
                </a:solidFill>
              </a:rPr>
            </a:br>
            <a:endParaRPr b="1">
              <a:solidFill>
                <a:srgbClr val="1F2328"/>
              </a:solidFill>
            </a:endParaRPr>
          </a:p>
          <a:p>
            <a:pPr indent="-317500" lvl="0" marL="914400" rtl="0" algn="l">
              <a:lnSpc>
                <a:spcPct val="115000"/>
              </a:lnSpc>
              <a:spcBef>
                <a:spcPts val="0"/>
              </a:spcBef>
              <a:spcAft>
                <a:spcPts val="0"/>
              </a:spcAft>
              <a:buClr>
                <a:srgbClr val="1F2328"/>
              </a:buClr>
              <a:buSzPts val="1400"/>
              <a:buChar char="●"/>
            </a:pPr>
            <a:r>
              <a:rPr lang="en-US">
                <a:solidFill>
                  <a:srgbClr val="1F2328"/>
                </a:solidFill>
              </a:rPr>
              <a:t>Interquartile Range (IQR) Computation: For each specified column, calculate the 1st (Q1) and 3rd quartiles (Q3). Determine the IQR as the difference between Q3 and Q1.</a:t>
            </a:r>
            <a:br>
              <a:rPr lang="en-US">
                <a:solidFill>
                  <a:srgbClr val="1F2328"/>
                </a:solidFill>
              </a:rPr>
            </a:br>
            <a:endParaRPr>
              <a:solidFill>
                <a:srgbClr val="1F2328"/>
              </a:solidFill>
            </a:endParaRPr>
          </a:p>
          <a:p>
            <a:pPr indent="-317500" lvl="0" marL="457200" rtl="0" algn="l">
              <a:lnSpc>
                <a:spcPct val="115000"/>
              </a:lnSpc>
              <a:spcBef>
                <a:spcPts val="0"/>
              </a:spcBef>
              <a:spcAft>
                <a:spcPts val="0"/>
              </a:spcAft>
              <a:buClr>
                <a:srgbClr val="1F2328"/>
              </a:buClr>
              <a:buSzPts val="1400"/>
              <a:buAutoNum type="arabicPeriod"/>
            </a:pPr>
            <a:r>
              <a:rPr b="1" lang="en-US">
                <a:solidFill>
                  <a:srgbClr val="1F2328"/>
                </a:solidFill>
              </a:rPr>
              <a:t>Outlier Boundaries</a:t>
            </a:r>
            <a:br>
              <a:rPr b="1" lang="en-US">
                <a:solidFill>
                  <a:srgbClr val="1F2328"/>
                </a:solidFill>
              </a:rPr>
            </a:br>
            <a:endParaRPr b="1">
              <a:solidFill>
                <a:srgbClr val="1F2328"/>
              </a:solidFill>
            </a:endParaRPr>
          </a:p>
          <a:p>
            <a:pPr indent="-317500" lvl="0" marL="914400" rtl="0" algn="l">
              <a:lnSpc>
                <a:spcPct val="115000"/>
              </a:lnSpc>
              <a:spcBef>
                <a:spcPts val="0"/>
              </a:spcBef>
              <a:spcAft>
                <a:spcPts val="0"/>
              </a:spcAft>
              <a:buClr>
                <a:srgbClr val="1F2328"/>
              </a:buClr>
              <a:buSzPts val="1400"/>
              <a:buChar char="●"/>
            </a:pPr>
            <a:r>
              <a:rPr lang="en-US">
                <a:solidFill>
                  <a:srgbClr val="1F2328"/>
                </a:solidFill>
              </a:rPr>
              <a:t>Establish boundaries for outliers using the Q1 and Q3</a:t>
            </a:r>
            <a:br>
              <a:rPr lang="en-US">
                <a:solidFill>
                  <a:srgbClr val="1F2328"/>
                </a:solidFill>
              </a:rPr>
            </a:br>
            <a:endParaRPr>
              <a:solidFill>
                <a:srgbClr val="1F2328"/>
              </a:solidFill>
            </a:endParaRPr>
          </a:p>
          <a:p>
            <a:pPr indent="-317500" lvl="0" marL="457200" rtl="0" algn="l">
              <a:lnSpc>
                <a:spcPct val="115000"/>
              </a:lnSpc>
              <a:spcBef>
                <a:spcPts val="0"/>
              </a:spcBef>
              <a:spcAft>
                <a:spcPts val="0"/>
              </a:spcAft>
              <a:buClr>
                <a:srgbClr val="1F2328"/>
              </a:buClr>
              <a:buSzPts val="1400"/>
              <a:buAutoNum type="arabicPeriod"/>
            </a:pPr>
            <a:r>
              <a:rPr b="1" lang="en-US">
                <a:solidFill>
                  <a:srgbClr val="1F2328"/>
                </a:solidFill>
              </a:rPr>
              <a:t>Outlier Detection</a:t>
            </a:r>
            <a:br>
              <a:rPr b="1" lang="en-US">
                <a:solidFill>
                  <a:srgbClr val="1F2328"/>
                </a:solidFill>
              </a:rPr>
            </a:br>
            <a:endParaRPr b="1">
              <a:solidFill>
                <a:srgbClr val="1F2328"/>
              </a:solidFill>
            </a:endParaRPr>
          </a:p>
          <a:p>
            <a:pPr indent="-317500" lvl="0" marL="914400" rtl="0" algn="l">
              <a:lnSpc>
                <a:spcPct val="115000"/>
              </a:lnSpc>
              <a:spcBef>
                <a:spcPts val="0"/>
              </a:spcBef>
              <a:spcAft>
                <a:spcPts val="0"/>
              </a:spcAft>
              <a:buClr>
                <a:srgbClr val="1F2328"/>
              </a:buClr>
              <a:buSzPts val="1400"/>
              <a:buChar char="●"/>
            </a:pPr>
            <a:r>
              <a:rPr lang="en-US">
                <a:solidFill>
                  <a:srgbClr val="1F2328"/>
                </a:solidFill>
              </a:rPr>
              <a:t>Identify data points outside these boundaries as outliers.</a:t>
            </a:r>
            <a:br>
              <a:rPr lang="en-US">
                <a:solidFill>
                  <a:srgbClr val="1F2328"/>
                </a:solidFill>
              </a:rPr>
            </a:br>
            <a:endParaRPr>
              <a:solidFill>
                <a:srgbClr val="1F2328"/>
              </a:solidFill>
            </a:endParaRPr>
          </a:p>
          <a:p>
            <a:pPr indent="-317500" lvl="0" marL="457200" rtl="0" algn="l">
              <a:lnSpc>
                <a:spcPct val="115000"/>
              </a:lnSpc>
              <a:spcBef>
                <a:spcPts val="0"/>
              </a:spcBef>
              <a:spcAft>
                <a:spcPts val="0"/>
              </a:spcAft>
              <a:buClr>
                <a:srgbClr val="1F2328"/>
              </a:buClr>
              <a:buSzPts val="1400"/>
              <a:buAutoNum type="arabicPeriod"/>
            </a:pPr>
            <a:r>
              <a:rPr b="1" lang="en-US">
                <a:solidFill>
                  <a:srgbClr val="1F2328"/>
                </a:solidFill>
              </a:rPr>
              <a:t>Replacement Strategy</a:t>
            </a:r>
            <a:br>
              <a:rPr b="1" lang="en-US">
                <a:solidFill>
                  <a:srgbClr val="1F2328"/>
                </a:solidFill>
              </a:rPr>
            </a:br>
            <a:endParaRPr b="1">
              <a:solidFill>
                <a:srgbClr val="1F2328"/>
              </a:solidFill>
            </a:endParaRPr>
          </a:p>
          <a:p>
            <a:pPr indent="-317500" lvl="0" marL="914400" rtl="0" algn="l">
              <a:lnSpc>
                <a:spcPct val="115000"/>
              </a:lnSpc>
              <a:spcBef>
                <a:spcPts val="0"/>
              </a:spcBef>
              <a:spcAft>
                <a:spcPts val="0"/>
              </a:spcAft>
              <a:buClr>
                <a:srgbClr val="1F2328"/>
              </a:buClr>
              <a:buSzPts val="1400"/>
              <a:buChar char="●"/>
            </a:pPr>
            <a:r>
              <a:rPr lang="en-US">
                <a:solidFill>
                  <a:srgbClr val="1F2328"/>
                </a:solidFill>
              </a:rPr>
              <a:t>Replace detected outliers with the mean of the non-outlier data, augmented with a slight random noise to maintain data variability.</a:t>
            </a:r>
            <a:endParaRPr b="1" sz="1800">
              <a:solidFill>
                <a:srgbClr val="1F2328"/>
              </a:solidFill>
              <a:latin typeface="Libre Franklin"/>
              <a:ea typeface="Libre Franklin"/>
              <a:cs typeface="Libre Franklin"/>
              <a:sym typeface="Libre Franklin"/>
            </a:endParaRPr>
          </a:p>
        </p:txBody>
      </p:sp>
      <p:pic>
        <p:nvPicPr>
          <p:cNvPr id="587" name="Google Shape;587;g27d092b0f2c_0_313"/>
          <p:cNvPicPr preferRelativeResize="0"/>
          <p:nvPr/>
        </p:nvPicPr>
        <p:blipFill>
          <a:blip r:embed="rId3">
            <a:alphaModFix/>
          </a:blip>
          <a:stretch>
            <a:fillRect/>
          </a:stretch>
        </p:blipFill>
        <p:spPr>
          <a:xfrm>
            <a:off x="7707325" y="1880838"/>
            <a:ext cx="4379426" cy="2623200"/>
          </a:xfrm>
          <a:prstGeom prst="rect">
            <a:avLst/>
          </a:prstGeom>
          <a:noFill/>
          <a:ln>
            <a:noFill/>
          </a:ln>
        </p:spPr>
      </p:pic>
      <p:pic>
        <p:nvPicPr>
          <p:cNvPr id="588" name="Google Shape;588;g27d092b0f2c_0_313"/>
          <p:cNvPicPr preferRelativeResize="0"/>
          <p:nvPr/>
        </p:nvPicPr>
        <p:blipFill>
          <a:blip r:embed="rId4">
            <a:alphaModFix/>
          </a:blip>
          <a:stretch>
            <a:fillRect/>
          </a:stretch>
        </p:blipFill>
        <p:spPr>
          <a:xfrm>
            <a:off x="8220625" y="4897300"/>
            <a:ext cx="3505200" cy="1305000"/>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7d092b0f2c_0_381"/>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95" name="Google Shape;595;g27d092b0f2c_0_381"/>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Ensemble Learning: A Strategic Fusion for Enhanced Predictive Power</a:t>
            </a:r>
            <a:endParaRPr>
              <a:solidFill>
                <a:srgbClr val="79A1C5"/>
              </a:solidFill>
            </a:endParaRPr>
          </a:p>
        </p:txBody>
      </p:sp>
      <p:sp>
        <p:nvSpPr>
          <p:cNvPr id="596" name="Google Shape;596;g27d092b0f2c_0_381"/>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597" name="Google Shape;597;g27d092b0f2c_0_381"/>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598" name="Google Shape;598;g27d092b0f2c_0_381"/>
          <p:cNvSpPr txBox="1"/>
          <p:nvPr/>
        </p:nvSpPr>
        <p:spPr>
          <a:xfrm>
            <a:off x="792850" y="1880850"/>
            <a:ext cx="11021700" cy="4794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95000"/>
              </a:lnSpc>
              <a:spcBef>
                <a:spcPts val="1000"/>
              </a:spcBef>
              <a:spcAft>
                <a:spcPts val="0"/>
              </a:spcAft>
              <a:buNone/>
            </a:pPr>
            <a:r>
              <a:rPr b="1" lang="en-US" sz="1600">
                <a:solidFill>
                  <a:schemeClr val="dk1"/>
                </a:solidFill>
                <a:latin typeface="Libre Franklin"/>
                <a:ea typeface="Libre Franklin"/>
                <a:cs typeface="Libre Franklin"/>
                <a:sym typeface="Libre Franklin"/>
              </a:rPr>
              <a:t>Concept</a:t>
            </a:r>
            <a:br>
              <a:rPr b="1"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Multiple classifiers harmonize to produce a robust final prediction, leveraging strengths and offsetting weaknesses. Odd count of models to promote adversity.</a:t>
            </a:r>
            <a:endParaRPr sz="1600">
              <a:solidFill>
                <a:schemeClr val="dk1"/>
              </a:solidFill>
              <a:latin typeface="Libre Franklin"/>
              <a:ea typeface="Libre Franklin"/>
              <a:cs typeface="Libre Franklin"/>
              <a:sym typeface="Libre Franklin"/>
            </a:endParaRPr>
          </a:p>
          <a:p>
            <a:pPr indent="0" lvl="0" marL="0" rtl="0" algn="l">
              <a:lnSpc>
                <a:spcPct val="95000"/>
              </a:lnSpc>
              <a:spcBef>
                <a:spcPts val="1000"/>
              </a:spcBef>
              <a:spcAft>
                <a:spcPts val="0"/>
              </a:spcAft>
              <a:buNone/>
            </a:pPr>
            <a:r>
              <a:t/>
            </a:r>
            <a:endParaRPr sz="1600">
              <a:solidFill>
                <a:schemeClr val="dk1"/>
              </a:solidFill>
              <a:latin typeface="Libre Franklin"/>
              <a:ea typeface="Libre Franklin"/>
              <a:cs typeface="Libre Franklin"/>
              <a:sym typeface="Libre Franklin"/>
            </a:endParaRPr>
          </a:p>
          <a:p>
            <a:pPr indent="0" lvl="0" marL="0" rtl="0" algn="l">
              <a:lnSpc>
                <a:spcPct val="95000"/>
              </a:lnSpc>
              <a:spcBef>
                <a:spcPts val="1000"/>
              </a:spcBef>
              <a:spcAft>
                <a:spcPts val="0"/>
              </a:spcAft>
              <a:buNone/>
            </a:pPr>
            <a:r>
              <a:rPr b="1" lang="en-US" sz="1600">
                <a:solidFill>
                  <a:schemeClr val="dk1"/>
                </a:solidFill>
                <a:latin typeface="Libre Franklin"/>
                <a:ea typeface="Libre Franklin"/>
                <a:cs typeface="Libre Franklin"/>
                <a:sym typeface="Libre Franklin"/>
              </a:rPr>
              <a:t>Voting Classifier with Soft Voting</a:t>
            </a:r>
            <a:br>
              <a:rPr b="1" lang="en-US" sz="1600">
                <a:solidFill>
                  <a:schemeClr val="dk1"/>
                </a:solidFill>
                <a:latin typeface="Libre Franklin"/>
                <a:ea typeface="Libre Franklin"/>
                <a:cs typeface="Libre Franklin"/>
                <a:sym typeface="Libre Franklin"/>
              </a:rPr>
            </a:br>
            <a:endParaRPr b="1"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Aggregates probabilistic predictions for a nuanced decision, rather than a simple majority rule.</a:t>
            </a:r>
            <a:br>
              <a:rPr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indent="0" lvl="0" marL="0" rtl="0" algn="l">
              <a:lnSpc>
                <a:spcPct val="95000"/>
              </a:lnSpc>
              <a:spcBef>
                <a:spcPts val="1000"/>
              </a:spcBef>
              <a:spcAft>
                <a:spcPts val="0"/>
              </a:spcAft>
              <a:buNone/>
            </a:pPr>
            <a:r>
              <a:rPr b="1" lang="en-US" sz="1600">
                <a:solidFill>
                  <a:schemeClr val="dk1"/>
                </a:solidFill>
                <a:latin typeface="Libre Franklin"/>
                <a:ea typeface="Libre Franklin"/>
                <a:cs typeface="Libre Franklin"/>
                <a:sym typeface="Libre Franklin"/>
              </a:rPr>
              <a:t>Optimization</a:t>
            </a:r>
            <a:br>
              <a:rPr b="1"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Utilized RandomizedSearchCV for hyperparameter tuning, ensuring optimal model performance. (performance considerations)</a:t>
            </a:r>
            <a:br>
              <a:rPr lang="en-US" sz="1600">
                <a:solidFill>
                  <a:schemeClr val="dk1"/>
                </a:solidFill>
                <a:latin typeface="Libre Franklin"/>
                <a:ea typeface="Libre Franklin"/>
                <a:cs typeface="Libre Franklin"/>
                <a:sym typeface="Libre Franklin"/>
              </a:rPr>
            </a:br>
            <a:endParaRPr sz="1600">
              <a:solidFill>
                <a:schemeClr val="dk1"/>
              </a:solidFill>
              <a:latin typeface="Libre Franklin"/>
              <a:ea typeface="Libre Franklin"/>
              <a:cs typeface="Libre Franklin"/>
              <a:sym typeface="Libre Franklin"/>
            </a:endParaRPr>
          </a:p>
          <a:p>
            <a:pPr indent="0" lvl="0" marL="0" rtl="0" algn="l">
              <a:lnSpc>
                <a:spcPct val="95000"/>
              </a:lnSpc>
              <a:spcBef>
                <a:spcPts val="1000"/>
              </a:spcBef>
              <a:spcAft>
                <a:spcPts val="0"/>
              </a:spcAft>
              <a:buNone/>
            </a:pPr>
            <a:r>
              <a:rPr b="1" lang="en-US" sz="1600">
                <a:solidFill>
                  <a:schemeClr val="dk1"/>
                </a:solidFill>
                <a:latin typeface="Libre Franklin"/>
                <a:ea typeface="Libre Franklin"/>
                <a:cs typeface="Libre Franklin"/>
                <a:sym typeface="Libre Franklin"/>
              </a:rPr>
              <a:t>Outcome</a:t>
            </a:r>
            <a:br>
              <a:rPr b="1" lang="en-US" sz="1600">
                <a:solidFill>
                  <a:schemeClr val="dk1"/>
                </a:solidFill>
                <a:latin typeface="Libre Franklin"/>
                <a:ea typeface="Libre Franklin"/>
                <a:cs typeface="Libre Franklin"/>
                <a:sym typeface="Libre Franklin"/>
              </a:rPr>
            </a:br>
            <a:endParaRPr b="1"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Superior Accuracy -The ensemble achieves better accuracy by integrating diverse classifiers, each with its unique decision boundary.</a:t>
            </a:r>
            <a:endParaRPr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Overfitting Mitigation: Combining models reduces overfitting risks.</a:t>
            </a:r>
            <a:endParaRPr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Diverse Decision Boundaries - Ensures comprehensive decision-making.</a:t>
            </a:r>
            <a:endParaRPr sz="1600">
              <a:solidFill>
                <a:schemeClr val="dk1"/>
              </a:solidFill>
              <a:latin typeface="Libre Franklin"/>
              <a:ea typeface="Libre Franklin"/>
              <a:cs typeface="Libre Franklin"/>
              <a:sym typeface="Libre Franklin"/>
            </a:endParaRPr>
          </a:p>
          <a:p>
            <a:pPr indent="-391160" lvl="0" marL="609600" rtl="0" algn="l">
              <a:lnSpc>
                <a:spcPct val="95000"/>
              </a:lnSpc>
              <a:spcBef>
                <a:spcPts val="1000"/>
              </a:spcBef>
              <a:spcAft>
                <a:spcPts val="0"/>
              </a:spcAft>
              <a:buClr>
                <a:schemeClr val="dk1"/>
              </a:buClr>
              <a:buSzPct val="100000"/>
              <a:buChar char="•"/>
            </a:pPr>
            <a:r>
              <a:rPr lang="en-US" sz="1600">
                <a:solidFill>
                  <a:schemeClr val="dk1"/>
                </a:solidFill>
                <a:latin typeface="Libre Franklin"/>
                <a:ea typeface="Libre Franklin"/>
                <a:cs typeface="Libre Franklin"/>
                <a:sym typeface="Libre Franklin"/>
              </a:rPr>
              <a:t>Probabilistic Insight - Soft voting reveals prediction confidence levels.</a:t>
            </a:r>
            <a:endParaRPr b="1">
              <a:solidFill>
                <a:srgbClr val="1F232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7d092b0f2c_0_444"/>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05" name="Google Shape;605;g27d092b0f2c_0_444"/>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Ensemble Learning: A Strategic Fusion for Enhanced Predictive Power (a lot of trees)</a:t>
            </a:r>
            <a:endParaRPr>
              <a:solidFill>
                <a:srgbClr val="79A1C5"/>
              </a:solidFill>
            </a:endParaRPr>
          </a:p>
        </p:txBody>
      </p:sp>
      <p:sp>
        <p:nvSpPr>
          <p:cNvPr id="606" name="Google Shape;606;g27d092b0f2c_0_444"/>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607" name="Google Shape;607;g27d092b0f2c_0_444"/>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pic>
        <p:nvPicPr>
          <p:cNvPr id="608" name="Google Shape;608;g27d092b0f2c_0_444"/>
          <p:cNvPicPr preferRelativeResize="0"/>
          <p:nvPr/>
        </p:nvPicPr>
        <p:blipFill>
          <a:blip r:embed="rId3">
            <a:alphaModFix/>
          </a:blip>
          <a:stretch>
            <a:fillRect/>
          </a:stretch>
        </p:blipFill>
        <p:spPr>
          <a:xfrm>
            <a:off x="1008900" y="1985300"/>
            <a:ext cx="11021700" cy="3556750"/>
          </a:xfrm>
          <a:prstGeom prst="rect">
            <a:avLst/>
          </a:prstGeom>
          <a:noFill/>
          <a:ln>
            <a:noFill/>
          </a:ln>
        </p:spPr>
      </p:pic>
      <p:sp>
        <p:nvSpPr>
          <p:cNvPr id="609" name="Google Shape;609;g27d092b0f2c_0_444"/>
          <p:cNvSpPr/>
          <p:nvPr/>
        </p:nvSpPr>
        <p:spPr>
          <a:xfrm>
            <a:off x="4742538" y="5949949"/>
            <a:ext cx="3554400" cy="637500"/>
          </a:xfrm>
          <a:prstGeom prst="roundRect">
            <a:avLst>
              <a:gd fmla="val 16667" name="adj"/>
            </a:avLst>
          </a:prstGeom>
          <a:solidFill>
            <a:schemeClr val="lt1"/>
          </a:solidFill>
          <a:ln cap="flat" cmpd="sng" w="9525">
            <a:solidFill>
              <a:schemeClr val="dk2"/>
            </a:solidFill>
            <a:prstDash val="dot"/>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Classification Label</a:t>
            </a:r>
            <a:endParaRPr sz="1900"/>
          </a:p>
        </p:txBody>
      </p:sp>
      <p:cxnSp>
        <p:nvCxnSpPr>
          <p:cNvPr id="610" name="Google Shape;610;g27d092b0f2c_0_444"/>
          <p:cNvCxnSpPr>
            <a:stCxn id="608" idx="2"/>
            <a:endCxn id="609" idx="0"/>
          </p:cNvCxnSpPr>
          <p:nvPr/>
        </p:nvCxnSpPr>
        <p:spPr>
          <a:xfrm>
            <a:off x="6519750" y="5542050"/>
            <a:ext cx="0" cy="40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7d092b0f2c_0_456"/>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17" name="Google Shape;617;g27d092b0f2c_0_456"/>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solidFill>
                  <a:srgbClr val="79A1C5"/>
                </a:solidFill>
              </a:rPr>
              <a:t>Ensemble Learning: A Strategic Fusion for Enhanced Predictive Power (a lot of trees)</a:t>
            </a:r>
            <a:endParaRPr>
              <a:solidFill>
                <a:srgbClr val="79A1C5"/>
              </a:solidFill>
            </a:endParaRPr>
          </a:p>
        </p:txBody>
      </p:sp>
      <p:sp>
        <p:nvSpPr>
          <p:cNvPr id="618" name="Google Shape;618;g27d092b0f2c_0_456"/>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619" name="Google Shape;619;g27d092b0f2c_0_456"/>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620" name="Google Shape;620;g27d092b0f2c_0_456"/>
          <p:cNvSpPr txBox="1"/>
          <p:nvPr/>
        </p:nvSpPr>
        <p:spPr>
          <a:xfrm>
            <a:off x="792850" y="1880850"/>
            <a:ext cx="6547200" cy="4794300"/>
          </a:xfrm>
          <a:prstGeom prst="rect">
            <a:avLst/>
          </a:prstGeom>
          <a:noFill/>
          <a:ln>
            <a:noFill/>
          </a:ln>
        </p:spPr>
        <p:txBody>
          <a:bodyPr anchorCtr="0" anchor="t" bIns="91425" lIns="91425" spcFirstLastPara="1" rIns="91425" wrap="square" tIns="91425">
            <a:noAutofit/>
          </a:bodyPr>
          <a:lstStyle/>
          <a:p>
            <a:pPr indent="-139700" lvl="0" marL="228600" rtl="0" algn="l">
              <a:lnSpc>
                <a:spcPct val="115000"/>
              </a:lnSpc>
              <a:spcBef>
                <a:spcPts val="1500"/>
              </a:spcBef>
              <a:spcAft>
                <a:spcPts val="0"/>
              </a:spcAft>
              <a:buClr>
                <a:schemeClr val="dk1"/>
              </a:buClr>
              <a:buSzPts val="1400"/>
              <a:buChar char="•"/>
            </a:pPr>
            <a:r>
              <a:rPr b="1" lang="en-US">
                <a:solidFill>
                  <a:srgbClr val="1F2328"/>
                </a:solidFill>
              </a:rPr>
              <a:t>High Accuracy</a:t>
            </a:r>
            <a:r>
              <a:rPr lang="en-US">
                <a:solidFill>
                  <a:srgbClr val="1F2328"/>
                </a:solidFill>
              </a:rPr>
              <a:t> - The model demonstrates an overall accuracy of 94%, indicating a strong ability to correctly classify instances across various classes.</a:t>
            </a:r>
            <a:endParaRPr>
              <a:solidFill>
                <a:srgbClr val="1F2328"/>
              </a:solidFill>
            </a:endParaRPr>
          </a:p>
          <a:p>
            <a:pPr indent="-139700" lvl="0" marL="228600" rtl="0" algn="l">
              <a:lnSpc>
                <a:spcPct val="115000"/>
              </a:lnSpc>
              <a:spcBef>
                <a:spcPts val="0"/>
              </a:spcBef>
              <a:spcAft>
                <a:spcPts val="0"/>
              </a:spcAft>
              <a:buClr>
                <a:schemeClr val="dk1"/>
              </a:buClr>
              <a:buSzPts val="1400"/>
              <a:buChar char="•"/>
            </a:pPr>
            <a:r>
              <a:rPr b="1" lang="en-US">
                <a:solidFill>
                  <a:srgbClr val="1F2328"/>
                </a:solidFill>
              </a:rPr>
              <a:t>Consistent Precision &amp; Recall - </a:t>
            </a:r>
            <a:r>
              <a:rPr lang="en-US">
                <a:solidFill>
                  <a:srgbClr val="1F2328"/>
                </a:solidFill>
              </a:rPr>
              <a:t>Across the majority of classes, the model showcases high precision and recall rates, suggesting it can reliably identify true positives and minimize false negatives.</a:t>
            </a:r>
            <a:endParaRPr>
              <a:solidFill>
                <a:srgbClr val="1F2328"/>
              </a:solidFill>
            </a:endParaRPr>
          </a:p>
          <a:p>
            <a:pPr indent="-139700" lvl="0" marL="228600" rtl="0" algn="l">
              <a:lnSpc>
                <a:spcPct val="115000"/>
              </a:lnSpc>
              <a:spcBef>
                <a:spcPts val="0"/>
              </a:spcBef>
              <a:spcAft>
                <a:spcPts val="0"/>
              </a:spcAft>
              <a:buClr>
                <a:schemeClr val="dk1"/>
              </a:buClr>
              <a:buSzPts val="1400"/>
              <a:buChar char="•"/>
            </a:pPr>
            <a:r>
              <a:rPr b="1" lang="en-US">
                <a:solidFill>
                  <a:srgbClr val="1F2328"/>
                </a:solidFill>
              </a:rPr>
              <a:t>Diverse Class Handling</a:t>
            </a:r>
            <a:r>
              <a:rPr lang="en-US">
                <a:solidFill>
                  <a:srgbClr val="1F2328"/>
                </a:solidFill>
              </a:rPr>
              <a:t> - The model effectively handles a wide range of classes, from those with fewer instances to those with tens of thousands, maintaining robust performance metrics.</a:t>
            </a:r>
            <a:endParaRPr>
              <a:solidFill>
                <a:srgbClr val="1F2328"/>
              </a:solidFill>
            </a:endParaRPr>
          </a:p>
          <a:p>
            <a:pPr indent="-139700" lvl="0" marL="228600" rtl="0" algn="l">
              <a:lnSpc>
                <a:spcPct val="115000"/>
              </a:lnSpc>
              <a:spcBef>
                <a:spcPts val="0"/>
              </a:spcBef>
              <a:spcAft>
                <a:spcPts val="0"/>
              </a:spcAft>
              <a:buClr>
                <a:schemeClr val="dk1"/>
              </a:buClr>
              <a:buSzPts val="1400"/>
              <a:buChar char="•"/>
            </a:pPr>
            <a:r>
              <a:rPr b="1" lang="en-US">
                <a:solidFill>
                  <a:srgbClr val="1F2328"/>
                </a:solidFill>
              </a:rPr>
              <a:t>Challenges with Undersampled Classes</a:t>
            </a:r>
            <a:r>
              <a:rPr lang="en-US">
                <a:solidFill>
                  <a:srgbClr val="1F2328"/>
                </a:solidFill>
              </a:rPr>
              <a:t> - The model's weakest accuracy is observed in classes with fewer samples, highlighting the importance of balanced data for optimal performance. (competition, negotiation, sales, walking meeting)</a:t>
            </a:r>
            <a:endParaRPr>
              <a:solidFill>
                <a:srgbClr val="1F2328"/>
              </a:solidFill>
            </a:endParaRPr>
          </a:p>
          <a:p>
            <a:pPr indent="-139700" lvl="0" marL="228600" rtl="0" algn="l">
              <a:lnSpc>
                <a:spcPct val="115000"/>
              </a:lnSpc>
              <a:spcBef>
                <a:spcPts val="0"/>
              </a:spcBef>
              <a:spcAft>
                <a:spcPts val="0"/>
              </a:spcAft>
              <a:buClr>
                <a:schemeClr val="dk1"/>
              </a:buClr>
              <a:buSzPts val="1400"/>
              <a:buChar char="•"/>
            </a:pPr>
            <a:r>
              <a:rPr b="1" lang="en-US">
                <a:solidFill>
                  <a:srgbClr val="1F2328"/>
                </a:solidFill>
              </a:rPr>
              <a:t>Macro &amp; Weighted Averages</a:t>
            </a:r>
            <a:r>
              <a:rPr lang="en-US">
                <a:solidFill>
                  <a:srgbClr val="1F2328"/>
                </a:solidFill>
              </a:rPr>
              <a:t> - The macro average, which treats all classes equally, and the weighted average, which considers class imbalances, both reflect high performance, underscoring the model's comprehensive capability.</a:t>
            </a:r>
            <a:endParaRPr>
              <a:solidFill>
                <a:srgbClr val="1F2328"/>
              </a:solidFill>
            </a:endParaRPr>
          </a:p>
          <a:p>
            <a:pPr indent="-139700" lvl="0" marL="228600" rtl="0" algn="l">
              <a:lnSpc>
                <a:spcPct val="115000"/>
              </a:lnSpc>
              <a:spcBef>
                <a:spcPts val="0"/>
              </a:spcBef>
              <a:spcAft>
                <a:spcPts val="0"/>
              </a:spcAft>
              <a:buClr>
                <a:schemeClr val="dk1"/>
              </a:buClr>
              <a:buSzPts val="1400"/>
              <a:buChar char="•"/>
            </a:pPr>
            <a:r>
              <a:rPr b="1" lang="en-US">
                <a:solidFill>
                  <a:srgbClr val="1F2328"/>
                </a:solidFill>
              </a:rPr>
              <a:t>Takeaway -</a:t>
            </a:r>
            <a:r>
              <a:rPr lang="en-US">
                <a:solidFill>
                  <a:srgbClr val="1F2328"/>
                </a:solidFill>
              </a:rPr>
              <a:t> The ensemble model, optimized using RandomizedSearchCV, demonstrates a well-rounded and reliable classification performance across diverse activity types, with room for improvement in undersampled classes.</a:t>
            </a:r>
            <a:endParaRPr b="1">
              <a:solidFill>
                <a:schemeClr val="dk1"/>
              </a:solidFill>
              <a:latin typeface="Libre Franklin"/>
              <a:ea typeface="Libre Franklin"/>
              <a:cs typeface="Libre Franklin"/>
              <a:sym typeface="Libre Franklin"/>
            </a:endParaRPr>
          </a:p>
        </p:txBody>
      </p:sp>
      <p:pic>
        <p:nvPicPr>
          <p:cNvPr id="621" name="Google Shape;621;g27d092b0f2c_0_456"/>
          <p:cNvPicPr preferRelativeResize="0"/>
          <p:nvPr/>
        </p:nvPicPr>
        <p:blipFill>
          <a:blip r:embed="rId3">
            <a:alphaModFix/>
          </a:blip>
          <a:stretch>
            <a:fillRect/>
          </a:stretch>
        </p:blipFill>
        <p:spPr>
          <a:xfrm>
            <a:off x="7571450" y="2034300"/>
            <a:ext cx="4257000" cy="4487400"/>
          </a:xfrm>
          <a:prstGeom prst="rect">
            <a:avLst/>
          </a:prstGeom>
          <a:noFill/>
          <a:ln cap="flat" cmpd="sng" w="9525">
            <a:solidFill>
              <a:srgbClr val="595959"/>
            </a:solidFill>
            <a:prstDash val="dot"/>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27d092b0f2c_0_466"/>
          <p:cNvPicPr preferRelativeResize="0"/>
          <p:nvPr/>
        </p:nvPicPr>
        <p:blipFill rotWithShape="1">
          <a:blip r:embed="rId3">
            <a:alphaModFix/>
          </a:blip>
          <a:srcRect b="0" l="0" r="0" t="0"/>
          <a:stretch/>
        </p:blipFill>
        <p:spPr>
          <a:xfrm>
            <a:off x="803530" y="-1"/>
            <a:ext cx="4989946" cy="7484921"/>
          </a:xfrm>
          <a:prstGeom prst="rect">
            <a:avLst/>
          </a:prstGeom>
          <a:noFill/>
          <a:ln>
            <a:noFill/>
          </a:ln>
        </p:spPr>
      </p:pic>
      <p:sp>
        <p:nvSpPr>
          <p:cNvPr id="628" name="Google Shape;628;g27d092b0f2c_0_466"/>
          <p:cNvSpPr/>
          <p:nvPr/>
        </p:nvSpPr>
        <p:spPr>
          <a:xfrm>
            <a:off x="803530" y="-1"/>
            <a:ext cx="4989900" cy="7315200"/>
          </a:xfrm>
          <a:prstGeom prst="rect">
            <a:avLst/>
          </a:prstGeom>
          <a:gradFill>
            <a:gsLst>
              <a:gs pos="0">
                <a:srgbClr val="21918C">
                  <a:alpha val="49803"/>
                </a:srgbClr>
              </a:gs>
              <a:gs pos="100000">
                <a:srgbClr val="440154"/>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29" name="Google Shape;629;g27d092b0f2c_0_466"/>
          <p:cNvSpPr txBox="1"/>
          <p:nvPr>
            <p:ph type="title"/>
          </p:nvPr>
        </p:nvSpPr>
        <p:spPr>
          <a:xfrm>
            <a:off x="841250" y="816850"/>
            <a:ext cx="10716600" cy="274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Predictive Labels</a:t>
            </a:r>
            <a:endParaRPr/>
          </a:p>
        </p:txBody>
      </p:sp>
      <p:sp>
        <p:nvSpPr>
          <p:cNvPr id="630" name="Google Shape;630;g27d092b0f2c_0_466"/>
          <p:cNvSpPr/>
          <p:nvPr/>
        </p:nvSpPr>
        <p:spPr>
          <a:xfrm rot="-5400000">
            <a:off x="-953246" y="4596790"/>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440154"/>
                </a:solidFill>
                <a:latin typeface="Gill Sans"/>
                <a:ea typeface="Gill Sans"/>
                <a:cs typeface="Gill Sans"/>
                <a:sym typeface="Gill Sans"/>
              </a:rPr>
              <a:t>Human Activity Recognition</a:t>
            </a:r>
            <a:endParaRPr/>
          </a:p>
        </p:txBody>
      </p:sp>
      <p:cxnSp>
        <p:nvCxnSpPr>
          <p:cNvPr id="631" name="Google Shape;631;g27d092b0f2c_0_466"/>
          <p:cNvCxnSpPr/>
          <p:nvPr/>
        </p:nvCxnSpPr>
        <p:spPr>
          <a:xfrm rot="10800000">
            <a:off x="441376" y="816862"/>
            <a:ext cx="0" cy="2188800"/>
          </a:xfrm>
          <a:prstGeom prst="straightConnector1">
            <a:avLst/>
          </a:prstGeom>
          <a:noFill/>
          <a:ln cap="flat" cmpd="sng" w="38100">
            <a:solidFill>
              <a:srgbClr val="440154"/>
            </a:solidFill>
            <a:prstDash val="solid"/>
            <a:miter lim="400000"/>
            <a:headEnd len="sm" w="sm" type="none"/>
            <a:tailEnd len="sm" w="sm" type="none"/>
          </a:ln>
        </p:spPr>
      </p:cxnSp>
      <p:pic>
        <p:nvPicPr>
          <p:cNvPr id="632" name="Google Shape;632;g27d092b0f2c_0_466"/>
          <p:cNvPicPr preferRelativeResize="0"/>
          <p:nvPr/>
        </p:nvPicPr>
        <p:blipFill>
          <a:blip r:embed="rId4">
            <a:alphaModFix/>
          </a:blip>
          <a:stretch>
            <a:fillRect/>
          </a:stretch>
        </p:blipFill>
        <p:spPr>
          <a:xfrm>
            <a:off x="6731450" y="143500"/>
            <a:ext cx="2256525" cy="6571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27d092b0f2c_0_476"/>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39" name="Google Shape;639;g27d092b0f2c_0_476"/>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79A1C5"/>
                </a:solidFill>
              </a:rPr>
              <a:t>Feature Importances in Ensemble Model</a:t>
            </a:r>
            <a:endParaRPr>
              <a:solidFill>
                <a:srgbClr val="79A1C5"/>
              </a:solidFill>
            </a:endParaRPr>
          </a:p>
        </p:txBody>
      </p:sp>
      <p:sp>
        <p:nvSpPr>
          <p:cNvPr id="640" name="Google Shape;640;g27d092b0f2c_0_476"/>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641" name="Google Shape;641;g27d092b0f2c_0_476"/>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642" name="Google Shape;642;g27d092b0f2c_0_476"/>
          <p:cNvSpPr txBox="1"/>
          <p:nvPr/>
        </p:nvSpPr>
        <p:spPr>
          <a:xfrm>
            <a:off x="792850" y="1880850"/>
            <a:ext cx="6547200" cy="4794300"/>
          </a:xfrm>
          <a:prstGeom prst="rect">
            <a:avLst/>
          </a:prstGeom>
          <a:noFill/>
          <a:ln>
            <a:noFill/>
          </a:ln>
        </p:spPr>
        <p:txBody>
          <a:bodyPr anchorCtr="0" anchor="t" bIns="91425" lIns="91425" spcFirstLastPara="1" rIns="91425" wrap="square" tIns="91425">
            <a:noAutofit/>
          </a:bodyPr>
          <a:lstStyle/>
          <a:p>
            <a:pPr indent="-146050" lvl="0" marL="228600" rtl="0" algn="l">
              <a:lnSpc>
                <a:spcPct val="115000"/>
              </a:lnSpc>
              <a:spcBef>
                <a:spcPts val="1500"/>
              </a:spcBef>
              <a:spcAft>
                <a:spcPts val="0"/>
              </a:spcAft>
              <a:buClr>
                <a:schemeClr val="dk1"/>
              </a:buClr>
              <a:buSzPts val="1500"/>
              <a:buChar char="•"/>
            </a:pPr>
            <a:r>
              <a:rPr b="1" lang="en-US" sz="1500">
                <a:solidFill>
                  <a:srgbClr val="1F2328"/>
                </a:solidFill>
              </a:rPr>
              <a:t>Physiological Metrics Focus: </a:t>
            </a:r>
            <a:r>
              <a:rPr lang="en-US" sz="1500">
                <a:solidFill>
                  <a:srgbClr val="1F2328"/>
                </a:solidFill>
              </a:rPr>
              <a:t>Models like Random Forest and Gradient Boosting place significant emphasis on physiological metrics such as HR and HRV. These features provide a direct insight into the body's response to various activities, making them crucial for accurate activity classification.</a:t>
            </a:r>
            <a:endParaRPr sz="1500">
              <a:solidFill>
                <a:srgbClr val="1F2328"/>
              </a:solidFill>
            </a:endParaRPr>
          </a:p>
          <a:p>
            <a:pPr indent="-146050" lvl="0" marL="228600" rtl="0" algn="l">
              <a:lnSpc>
                <a:spcPct val="115000"/>
              </a:lnSpc>
              <a:spcBef>
                <a:spcPts val="0"/>
              </a:spcBef>
              <a:spcAft>
                <a:spcPts val="0"/>
              </a:spcAft>
              <a:buClr>
                <a:schemeClr val="dk1"/>
              </a:buClr>
              <a:buSzPts val="1500"/>
              <a:buChar char="•"/>
            </a:pPr>
            <a:r>
              <a:rPr b="1" lang="en-US" sz="1500">
                <a:solidFill>
                  <a:srgbClr val="1F2328"/>
                </a:solidFill>
              </a:rPr>
              <a:t>Binary Feature Affinity: </a:t>
            </a:r>
            <a:r>
              <a:rPr lang="en-US" sz="1500">
                <a:solidFill>
                  <a:srgbClr val="1F2328"/>
                </a:solidFill>
              </a:rPr>
              <a:t>XGBoost and AdaBoost show a strong inclination towards binary features, especially those like Impact and Bounds. Binary features offer clear decision boundaries, aiding these models in their iterative error correction mechanisms.</a:t>
            </a:r>
            <a:endParaRPr sz="1500">
              <a:solidFill>
                <a:srgbClr val="1F2328"/>
              </a:solidFill>
            </a:endParaRPr>
          </a:p>
          <a:p>
            <a:pPr indent="-146050" lvl="0" marL="228600" rtl="0" algn="l">
              <a:lnSpc>
                <a:spcPct val="115000"/>
              </a:lnSpc>
              <a:spcBef>
                <a:spcPts val="0"/>
              </a:spcBef>
              <a:spcAft>
                <a:spcPts val="0"/>
              </a:spcAft>
              <a:buClr>
                <a:schemeClr val="dk1"/>
              </a:buClr>
              <a:buSzPts val="1500"/>
              <a:buChar char="•"/>
            </a:pPr>
            <a:r>
              <a:rPr b="1" lang="en-US" sz="1500">
                <a:solidFill>
                  <a:srgbClr val="1F2328"/>
                </a:solidFill>
              </a:rPr>
              <a:t>Posture &amp; Activity Recognition: </a:t>
            </a:r>
            <a:r>
              <a:rPr lang="en-US" sz="1500">
                <a:solidFill>
                  <a:srgbClr val="1F2328"/>
                </a:solidFill>
              </a:rPr>
              <a:t>Almost all models in the ensemble value the 'Posture' feature. It's a testament to the importance of understanding the user's position in activity classification.</a:t>
            </a:r>
            <a:endParaRPr b="1" sz="1500">
              <a:solidFill>
                <a:srgbClr val="1F2328"/>
              </a:solidFill>
            </a:endParaRPr>
          </a:p>
          <a:p>
            <a:pPr indent="-146050" lvl="0" marL="228600" rtl="0" algn="l">
              <a:lnSpc>
                <a:spcPct val="115000"/>
              </a:lnSpc>
              <a:spcBef>
                <a:spcPts val="0"/>
              </a:spcBef>
              <a:spcAft>
                <a:spcPts val="0"/>
              </a:spcAft>
              <a:buClr>
                <a:schemeClr val="dk1"/>
              </a:buClr>
              <a:buSzPts val="1500"/>
              <a:buChar char="•"/>
            </a:pPr>
            <a:r>
              <a:rPr lang="en-US" sz="1500">
                <a:solidFill>
                  <a:srgbClr val="1F2328"/>
                </a:solidFill>
              </a:rPr>
              <a:t>The ensemble approach ensures a harmonious blend of models, each with its unique feature preference. This diversity guarantees that a wide array of features is considered, leading to a comprehensive and robust classification system. By leveraging the strengths of individual models and their feature affinities, we achieve a balanced and well-rounded predictive capability.</a:t>
            </a:r>
            <a:endParaRPr b="1" sz="1500">
              <a:solidFill>
                <a:srgbClr val="1F2328"/>
              </a:solidFill>
            </a:endParaRPr>
          </a:p>
        </p:txBody>
      </p:sp>
      <p:pic>
        <p:nvPicPr>
          <p:cNvPr id="643" name="Google Shape;643;g27d092b0f2c_0_476"/>
          <p:cNvPicPr preferRelativeResize="0"/>
          <p:nvPr/>
        </p:nvPicPr>
        <p:blipFill>
          <a:blip r:embed="rId3">
            <a:alphaModFix/>
          </a:blip>
          <a:stretch>
            <a:fillRect/>
          </a:stretch>
        </p:blipFill>
        <p:spPr>
          <a:xfrm>
            <a:off x="7495250" y="2026275"/>
            <a:ext cx="4596900" cy="4218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7d092b0f2c_0_487"/>
          <p:cNvSpPr/>
          <p:nvPr/>
        </p:nvSpPr>
        <p:spPr>
          <a:xfrm flipH="1" rot="-5400000">
            <a:off x="2796708" y="-2003850"/>
            <a:ext cx="7653600" cy="11661300"/>
          </a:xfrm>
          <a:prstGeom prst="rect">
            <a:avLst/>
          </a:prstGeom>
          <a:gradFill>
            <a:gsLst>
              <a:gs pos="0">
                <a:srgbClr val="E4E8CB"/>
              </a:gs>
              <a:gs pos="100000">
                <a:srgbClr val="D1EAF7"/>
              </a:gs>
            </a:gsLst>
            <a:lin ang="168002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50" name="Google Shape;650;g27d092b0f2c_0_487"/>
          <p:cNvSpPr txBox="1"/>
          <p:nvPr>
            <p:ph type="title"/>
          </p:nvPr>
        </p:nvSpPr>
        <p:spPr>
          <a:xfrm>
            <a:off x="838200" y="320400"/>
            <a:ext cx="11021700" cy="142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79A1C5"/>
                </a:solidFill>
              </a:rPr>
              <a:t>Journey Through Holter Data Insights</a:t>
            </a:r>
            <a:endParaRPr>
              <a:solidFill>
                <a:srgbClr val="79A1C5"/>
              </a:solidFill>
            </a:endParaRPr>
          </a:p>
        </p:txBody>
      </p:sp>
      <p:sp>
        <p:nvSpPr>
          <p:cNvPr id="651" name="Google Shape;651;g27d092b0f2c_0_487"/>
          <p:cNvSpPr/>
          <p:nvPr/>
        </p:nvSpPr>
        <p:spPr>
          <a:xfrm rot="-5400000">
            <a:off x="-953246" y="4350569"/>
            <a:ext cx="2744700" cy="284700"/>
          </a:xfrm>
          <a:prstGeom prst="rect">
            <a:avLst/>
          </a:prstGeom>
          <a:noFill/>
          <a:ln>
            <a:noFill/>
          </a:ln>
        </p:spPr>
        <p:txBody>
          <a:bodyPr anchorCtr="0" anchor="ctr" bIns="19050" lIns="19050" spcFirstLastPara="1" rIns="19050" wrap="square" tIns="19050">
            <a:noAutofit/>
          </a:bodyPr>
          <a:lstStyle/>
          <a:p>
            <a:pPr indent="0" lvl="0" marL="0" marR="0" rtl="0" algn="l">
              <a:spcBef>
                <a:spcPts val="0"/>
              </a:spcBef>
              <a:spcAft>
                <a:spcPts val="0"/>
              </a:spcAft>
              <a:buNone/>
            </a:pPr>
            <a:r>
              <a:rPr b="1" i="0" lang="en-US" sz="1600">
                <a:solidFill>
                  <a:srgbClr val="79A1C5"/>
                </a:solidFill>
                <a:latin typeface="Gill Sans"/>
                <a:ea typeface="Gill Sans"/>
                <a:cs typeface="Gill Sans"/>
                <a:sym typeface="Gill Sans"/>
              </a:rPr>
              <a:t>Human Activity Recognition</a:t>
            </a:r>
            <a:endParaRPr/>
          </a:p>
        </p:txBody>
      </p:sp>
      <p:cxnSp>
        <p:nvCxnSpPr>
          <p:cNvPr id="652" name="Google Shape;652;g27d092b0f2c_0_487"/>
          <p:cNvCxnSpPr/>
          <p:nvPr/>
        </p:nvCxnSpPr>
        <p:spPr>
          <a:xfrm rot="10800000">
            <a:off x="441376" y="816862"/>
            <a:ext cx="0" cy="2188800"/>
          </a:xfrm>
          <a:prstGeom prst="straightConnector1">
            <a:avLst/>
          </a:prstGeom>
          <a:noFill/>
          <a:ln cap="flat" cmpd="sng" w="38100">
            <a:solidFill>
              <a:srgbClr val="79A1C5"/>
            </a:solidFill>
            <a:prstDash val="solid"/>
            <a:miter lim="400000"/>
            <a:headEnd len="sm" w="sm" type="none"/>
            <a:tailEnd len="sm" w="sm" type="none"/>
          </a:ln>
        </p:spPr>
      </p:cxnSp>
      <p:sp>
        <p:nvSpPr>
          <p:cNvPr id="653" name="Google Shape;653;g27d092b0f2c_0_487"/>
          <p:cNvSpPr txBox="1"/>
          <p:nvPr/>
        </p:nvSpPr>
        <p:spPr>
          <a:xfrm>
            <a:off x="792850" y="1880850"/>
            <a:ext cx="11021700" cy="47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US" sz="1500">
                <a:solidFill>
                  <a:srgbClr val="1F2328"/>
                </a:solidFill>
              </a:rPr>
              <a:t>1.</a:t>
            </a:r>
            <a:r>
              <a:rPr b="1" lang="en-US" sz="1500">
                <a:solidFill>
                  <a:srgbClr val="1F2328"/>
                </a:solidFill>
              </a:rPr>
              <a:t> Data Grouping &amp; Clustering Analysis:</a:t>
            </a:r>
            <a:endParaRPr b="1" sz="1500">
              <a:solidFill>
                <a:srgbClr val="1F2328"/>
              </a:solidFill>
            </a:endParaRPr>
          </a:p>
          <a:p>
            <a:pPr indent="-323850" lvl="0" marL="457200" rtl="0" algn="l">
              <a:lnSpc>
                <a:spcPct val="115000"/>
              </a:lnSpc>
              <a:spcBef>
                <a:spcPts val="1500"/>
              </a:spcBef>
              <a:spcAft>
                <a:spcPts val="0"/>
              </a:spcAft>
              <a:buClr>
                <a:srgbClr val="1F2328"/>
              </a:buClr>
              <a:buSzPts val="1500"/>
              <a:buChar char="●"/>
            </a:pPr>
            <a:r>
              <a:rPr lang="en-US" sz="1500">
                <a:solidFill>
                  <a:srgbClr val="1F2328"/>
                </a:solidFill>
              </a:rPr>
              <a:t>Through rigorous analysis of Holter data, we identified distinct clusters that signify different user activities. This segmentation provided a foundational understanding, setting the stage for predictive modeling.</a:t>
            </a:r>
            <a:endParaRPr sz="1500">
              <a:solidFill>
                <a:srgbClr val="1F2328"/>
              </a:solidFill>
            </a:endParaRPr>
          </a:p>
          <a:p>
            <a:pPr indent="0" lvl="0" marL="0" rtl="0" algn="l">
              <a:lnSpc>
                <a:spcPct val="115000"/>
              </a:lnSpc>
              <a:spcBef>
                <a:spcPts val="1500"/>
              </a:spcBef>
              <a:spcAft>
                <a:spcPts val="0"/>
              </a:spcAft>
              <a:buNone/>
            </a:pPr>
            <a:r>
              <a:rPr lang="en-US" sz="1500">
                <a:solidFill>
                  <a:srgbClr val="1F2328"/>
                </a:solidFill>
              </a:rPr>
              <a:t>2.</a:t>
            </a:r>
            <a:r>
              <a:rPr b="1" lang="en-US" sz="1500">
                <a:solidFill>
                  <a:srgbClr val="1F2328"/>
                </a:solidFill>
              </a:rPr>
              <a:t> Model Development:</a:t>
            </a:r>
            <a:endParaRPr b="1" sz="1500">
              <a:solidFill>
                <a:srgbClr val="1F2328"/>
              </a:solidFill>
            </a:endParaRPr>
          </a:p>
          <a:p>
            <a:pPr indent="-323850" lvl="0" marL="457200" rtl="0" algn="l">
              <a:lnSpc>
                <a:spcPct val="115000"/>
              </a:lnSpc>
              <a:spcBef>
                <a:spcPts val="1500"/>
              </a:spcBef>
              <a:spcAft>
                <a:spcPts val="0"/>
              </a:spcAft>
              <a:buClr>
                <a:srgbClr val="1F2328"/>
              </a:buClr>
              <a:buSzPts val="1500"/>
              <a:buChar char="●"/>
            </a:pPr>
            <a:r>
              <a:rPr lang="en-US" sz="1500">
                <a:solidFill>
                  <a:srgbClr val="1F2328"/>
                </a:solidFill>
              </a:rPr>
              <a:t>Utilizing a combination of advanced machine learning algorithms, we developed an ensemble model. This approach leverages the strengths of individual classifiers to achieve high predictive accuracy for activity classification.</a:t>
            </a:r>
            <a:endParaRPr sz="1500">
              <a:solidFill>
                <a:srgbClr val="1F2328"/>
              </a:solidFill>
            </a:endParaRPr>
          </a:p>
          <a:p>
            <a:pPr indent="0" lvl="0" marL="0" rtl="0" algn="l">
              <a:lnSpc>
                <a:spcPct val="115000"/>
              </a:lnSpc>
              <a:spcBef>
                <a:spcPts val="1500"/>
              </a:spcBef>
              <a:spcAft>
                <a:spcPts val="0"/>
              </a:spcAft>
              <a:buNone/>
            </a:pPr>
            <a:r>
              <a:rPr lang="en-US" sz="1500">
                <a:solidFill>
                  <a:srgbClr val="1F2328"/>
                </a:solidFill>
              </a:rPr>
              <a:t>3. </a:t>
            </a:r>
            <a:r>
              <a:rPr b="1" lang="en-US" sz="1500">
                <a:solidFill>
                  <a:srgbClr val="1F2328"/>
                </a:solidFill>
              </a:rPr>
              <a:t>Implications for Holter Devices:</a:t>
            </a:r>
            <a:endParaRPr b="1" sz="1500">
              <a:solidFill>
                <a:srgbClr val="1F2328"/>
              </a:solidFill>
            </a:endParaRPr>
          </a:p>
          <a:p>
            <a:pPr indent="-323850" lvl="0" marL="457200" rtl="0" algn="l">
              <a:lnSpc>
                <a:spcPct val="115000"/>
              </a:lnSpc>
              <a:spcBef>
                <a:spcPts val="1500"/>
              </a:spcBef>
              <a:spcAft>
                <a:spcPts val="0"/>
              </a:spcAft>
              <a:buClr>
                <a:srgbClr val="1F2328"/>
              </a:buClr>
              <a:buSzPts val="1500"/>
              <a:buChar char="●"/>
            </a:pPr>
            <a:r>
              <a:rPr lang="en-US" sz="1500">
                <a:solidFill>
                  <a:srgbClr val="1F2328"/>
                </a:solidFill>
              </a:rPr>
              <a:t>The ability to predict user activities extends the utility of Holter monitors beyond cardiac assessments. It paves the way for comprehensive health monitoring, correlating cardiac data with specific user activities for more nuanced health insights.</a:t>
            </a:r>
            <a:endParaRPr sz="1500">
              <a:solidFill>
                <a:srgbClr val="1F2328"/>
              </a:solidFill>
            </a:endParaRPr>
          </a:p>
          <a:p>
            <a:pPr indent="0" lvl="0" marL="0" rtl="0" algn="l">
              <a:lnSpc>
                <a:spcPct val="115000"/>
              </a:lnSpc>
              <a:spcBef>
                <a:spcPts val="1500"/>
              </a:spcBef>
              <a:spcAft>
                <a:spcPts val="0"/>
              </a:spcAft>
              <a:buNone/>
            </a:pPr>
            <a:r>
              <a:rPr lang="en-US" sz="1500">
                <a:solidFill>
                  <a:srgbClr val="1F2328"/>
                </a:solidFill>
              </a:rPr>
              <a:t>4. </a:t>
            </a:r>
            <a:r>
              <a:rPr b="1" lang="en-US" sz="1500">
                <a:solidFill>
                  <a:srgbClr val="1F2328"/>
                </a:solidFill>
              </a:rPr>
              <a:t>Future Directions:</a:t>
            </a:r>
            <a:endParaRPr b="1" sz="1500">
              <a:solidFill>
                <a:srgbClr val="1F2328"/>
              </a:solidFill>
            </a:endParaRPr>
          </a:p>
          <a:p>
            <a:pPr indent="-323850" lvl="0" marL="457200" rtl="0" algn="l">
              <a:lnSpc>
                <a:spcPct val="115000"/>
              </a:lnSpc>
              <a:spcBef>
                <a:spcPts val="1500"/>
              </a:spcBef>
              <a:spcAft>
                <a:spcPts val="0"/>
              </a:spcAft>
              <a:buClr>
                <a:srgbClr val="1F2328"/>
              </a:buClr>
              <a:buSzPts val="1500"/>
              <a:buChar char="●"/>
            </a:pPr>
            <a:r>
              <a:rPr lang="en-US" sz="1500">
                <a:solidFill>
                  <a:srgbClr val="1F2328"/>
                </a:solidFill>
              </a:rPr>
              <a:t>While our current model offers promising results, there's potential for further refinement. Future endeavors include integrating real-time AI analytics, enhancing feedback mechanisms, and exploring applications in personalized healthcare solutions.</a:t>
            </a:r>
            <a:endParaRPr b="1" sz="1800">
              <a:solidFill>
                <a:srgbClr val="1F232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A red and white dart in the center of a dartboard&#10;&#10;Description automatically generated" id="199" name="Google Shape;199;p4"/>
          <p:cNvPicPr preferRelativeResize="0"/>
          <p:nvPr>
            <p:ph idx="2" type="pic"/>
          </p:nvPr>
        </p:nvPicPr>
        <p:blipFill rotWithShape="1">
          <a:blip r:embed="rId3">
            <a:alphaModFix/>
          </a:blip>
          <a:srcRect b="8435" l="0" r="0" t="8436"/>
          <a:stretch/>
        </p:blipFill>
        <p:spPr>
          <a:xfrm>
            <a:off x="120073" y="128588"/>
            <a:ext cx="11941752" cy="6600825"/>
          </a:xfrm>
          <a:prstGeom prst="rect">
            <a:avLst/>
          </a:prstGeom>
          <a:noFill/>
          <a:ln>
            <a:noFill/>
          </a:ln>
        </p:spPr>
      </p:pic>
      <p:sp>
        <p:nvSpPr>
          <p:cNvPr id="200" name="Google Shape;200;p4"/>
          <p:cNvSpPr/>
          <p:nvPr/>
        </p:nvSpPr>
        <p:spPr>
          <a:xfrm>
            <a:off x="701964" y="1025236"/>
            <a:ext cx="5551054" cy="4663670"/>
          </a:xfrm>
          <a:prstGeom prst="rect">
            <a:avLst/>
          </a:prstGeom>
          <a:gradFill>
            <a:gsLst>
              <a:gs pos="0">
                <a:srgbClr val="AA031B">
                  <a:alpha val="51764"/>
                </a:srgbClr>
              </a:gs>
              <a:gs pos="100000">
                <a:srgbClr val="068AAF">
                  <a:alpha val="5176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01" name="Google Shape;201;p4"/>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Goals</a:t>
            </a:r>
            <a:endParaRPr/>
          </a:p>
        </p:txBody>
      </p:sp>
      <p:sp>
        <p:nvSpPr>
          <p:cNvPr id="202" name="Google Shape;202;p4"/>
          <p:cNvSpPr txBox="1"/>
          <p:nvPr>
            <p:ph idx="3" type="body"/>
          </p:nvPr>
        </p:nvSpPr>
        <p:spPr>
          <a:xfrm>
            <a:off x="838199" y="2401455"/>
            <a:ext cx="5288963" cy="3287451"/>
          </a:xfrm>
          <a:prstGeom prst="rect">
            <a:avLst/>
          </a:prstGeom>
          <a:noFill/>
          <a:ln>
            <a:noFill/>
          </a:ln>
        </p:spPr>
        <p:txBody>
          <a:bodyPr anchorCtr="0" anchor="t" bIns="45700" lIns="0" spcFirstLastPara="1" rIns="91425" wrap="square" tIns="45700">
            <a:normAutofit/>
          </a:bodyPr>
          <a:lstStyle/>
          <a:p>
            <a:pPr indent="-180000" lvl="0" marL="180000" rtl="0" algn="l">
              <a:lnSpc>
                <a:spcPct val="90000"/>
              </a:lnSpc>
              <a:spcBef>
                <a:spcPts val="0"/>
              </a:spcBef>
              <a:spcAft>
                <a:spcPts val="0"/>
              </a:spcAft>
              <a:buClr>
                <a:schemeClr val="lt2"/>
              </a:buClr>
              <a:buSzPts val="2400"/>
              <a:buFont typeface="Arial"/>
              <a:buChar char="•"/>
            </a:pPr>
            <a:r>
              <a:rPr lang="en-US" sz="2400"/>
              <a:t>Identifying similarities among diverse physical activities using the provided metrics.</a:t>
            </a:r>
            <a:endParaRPr/>
          </a:p>
          <a:p>
            <a:pPr indent="-180000" lvl="0" marL="180000" rtl="0" algn="l">
              <a:lnSpc>
                <a:spcPct val="90000"/>
              </a:lnSpc>
              <a:spcBef>
                <a:spcPts val="600"/>
              </a:spcBef>
              <a:spcAft>
                <a:spcPts val="0"/>
              </a:spcAft>
              <a:buClr>
                <a:schemeClr val="lt2"/>
              </a:buClr>
              <a:buSzPts val="2400"/>
              <a:buFont typeface="Arial"/>
              <a:buChar char="•"/>
            </a:pPr>
            <a:r>
              <a:rPr lang="en-US" sz="2400"/>
              <a:t>Constructing a predictive model capable of accurately categorizing the type of activity based on the recorded data.</a:t>
            </a:r>
            <a:endParaRPr/>
          </a:p>
        </p:txBody>
      </p:sp>
      <p:sp>
        <p:nvSpPr>
          <p:cNvPr id="203" name="Google Shape;203;p4"/>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chemeClr val="lt1"/>
                </a:solidFill>
                <a:latin typeface="Gill Sans"/>
                <a:ea typeface="Gill Sans"/>
                <a:cs typeface="Gill Sans"/>
                <a:sym typeface="Gill Sans"/>
              </a:rPr>
              <a:t>Human Activity Recognition</a:t>
            </a:r>
            <a:endParaRPr/>
          </a:p>
        </p:txBody>
      </p:sp>
      <p:cxnSp>
        <p:nvCxnSpPr>
          <p:cNvPr id="204" name="Google Shape;204;p4"/>
          <p:cNvCxnSpPr/>
          <p:nvPr/>
        </p:nvCxnSpPr>
        <p:spPr>
          <a:xfrm flipH="1" rot="10800000">
            <a:off x="441376" y="816857"/>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5"/>
          <p:cNvSpPr txBox="1"/>
          <p:nvPr>
            <p:ph type="title"/>
          </p:nvPr>
        </p:nvSpPr>
        <p:spPr>
          <a:xfrm>
            <a:off x="1050856" y="993494"/>
            <a:ext cx="10104124" cy="1517356"/>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8000"/>
              <a:buFont typeface="Gill Sans"/>
              <a:buNone/>
            </a:pPr>
            <a:r>
              <a:rPr lang="en-US"/>
              <a:t>THANK YOU!</a:t>
            </a:r>
            <a:endParaRPr/>
          </a:p>
        </p:txBody>
      </p:sp>
      <p:sp>
        <p:nvSpPr>
          <p:cNvPr id="659" name="Google Shape;659;p25"/>
          <p:cNvSpPr txBox="1"/>
          <p:nvPr>
            <p:ph idx="5" type="body"/>
          </p:nvPr>
        </p:nvSpPr>
        <p:spPr>
          <a:xfrm>
            <a:off x="3912234" y="2926478"/>
            <a:ext cx="4367531" cy="288000"/>
          </a:xfrm>
          <a:prstGeom prst="rect">
            <a:avLst/>
          </a:prstGeom>
          <a:noFill/>
          <a:ln>
            <a:noFill/>
          </a:ln>
        </p:spPr>
        <p:txBody>
          <a:bodyPr anchorCtr="0" anchor="t" bIns="45700" lIns="91425" spcFirstLastPara="1" rIns="91425" wrap="square" tIns="45700">
            <a:noAutofit/>
          </a:bodyPr>
          <a:lstStyle/>
          <a:p>
            <a:pPr indent="0" lvl="0" marL="0" rtl="0" algn="ctr">
              <a:spcBef>
                <a:spcPts val="1000"/>
              </a:spcBef>
              <a:spcAft>
                <a:spcPts val="0"/>
              </a:spcAft>
              <a:buClr>
                <a:schemeClr val="dk1"/>
              </a:buClr>
              <a:buSzPts val="1100"/>
              <a:buNone/>
            </a:pPr>
            <a:r>
              <a:rPr lang="en-US">
                <a:solidFill>
                  <a:srgbClr val="F8F8F8"/>
                </a:solidFill>
                <a:latin typeface="Arial"/>
                <a:ea typeface="Arial"/>
                <a:cs typeface="Arial"/>
                <a:sym typeface="Arial"/>
              </a:rPr>
              <a:t>Contact Details</a:t>
            </a:r>
            <a:endParaRPr/>
          </a:p>
        </p:txBody>
      </p:sp>
      <p:sp>
        <p:nvSpPr>
          <p:cNvPr id="660" name="Google Shape;660;p25"/>
          <p:cNvSpPr txBox="1"/>
          <p:nvPr>
            <p:ph idx="4" type="body"/>
          </p:nvPr>
        </p:nvSpPr>
        <p:spPr>
          <a:xfrm>
            <a:off x="3135725" y="3392850"/>
            <a:ext cx="6318900" cy="1517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500"/>
              <a:buNone/>
            </a:pPr>
            <a:r>
              <a:rPr lang="en-US"/>
              <a:t>simona.mircheva@gmail.com </a:t>
            </a:r>
            <a:br>
              <a:rPr lang="en-US"/>
            </a:br>
            <a:r>
              <a:rPr lang="en-US"/>
              <a:t>b.r.markov@gmail.com</a:t>
            </a:r>
            <a:endParaRPr/>
          </a:p>
          <a:p>
            <a:pPr indent="0" lvl="0" marL="0" rtl="0" algn="ctr">
              <a:lnSpc>
                <a:spcPct val="90000"/>
              </a:lnSpc>
              <a:spcBef>
                <a:spcPts val="0"/>
              </a:spcBef>
              <a:spcAft>
                <a:spcPts val="0"/>
              </a:spcAft>
              <a:buClr>
                <a:schemeClr val="lt1"/>
              </a:buClr>
              <a:buSzPts val="3500"/>
              <a:buNone/>
            </a:pPr>
            <a:r>
              <a:rPr lang="en-US">
                <a:solidFill>
                  <a:srgbClr val="FFFFFF"/>
                </a:solidFill>
                <a:latin typeface="Arial"/>
                <a:ea typeface="Arial"/>
                <a:cs typeface="Arial"/>
                <a:sym typeface="Arial"/>
              </a:rPr>
              <a:t>Boyan Davidov</a:t>
            </a:r>
            <a:endParaRPr/>
          </a:p>
        </p:txBody>
      </p:sp>
      <p:pic>
        <p:nvPicPr>
          <p:cNvPr id="661" name="Google Shape;661;p25"/>
          <p:cNvPicPr preferRelativeResize="0"/>
          <p:nvPr/>
        </p:nvPicPr>
        <p:blipFill>
          <a:blip r:embed="rId3">
            <a:alphaModFix/>
          </a:blip>
          <a:stretch>
            <a:fillRect/>
          </a:stretch>
        </p:blipFill>
        <p:spPr>
          <a:xfrm>
            <a:off x="2489350" y="3392850"/>
            <a:ext cx="566700" cy="566928"/>
          </a:xfrm>
          <a:prstGeom prst="rect">
            <a:avLst/>
          </a:prstGeom>
          <a:noFill/>
          <a:ln>
            <a:noFill/>
          </a:ln>
        </p:spPr>
      </p:pic>
      <p:pic>
        <p:nvPicPr>
          <p:cNvPr id="662" name="Google Shape;662;p25"/>
          <p:cNvPicPr preferRelativeResize="0"/>
          <p:nvPr/>
        </p:nvPicPr>
        <p:blipFill>
          <a:blip r:embed="rId4">
            <a:alphaModFix/>
          </a:blip>
          <a:stretch>
            <a:fillRect/>
          </a:stretch>
        </p:blipFill>
        <p:spPr>
          <a:xfrm>
            <a:off x="2489237" y="4419525"/>
            <a:ext cx="566928" cy="566928"/>
          </a:xfrm>
          <a:prstGeom prst="rect">
            <a:avLst/>
          </a:prstGeom>
          <a:noFill/>
          <a:ln>
            <a:noFill/>
          </a:ln>
        </p:spPr>
      </p:pic>
      <p:pic>
        <p:nvPicPr>
          <p:cNvPr id="663" name="Google Shape;663;p25"/>
          <p:cNvPicPr preferRelativeResize="0"/>
          <p:nvPr/>
        </p:nvPicPr>
        <p:blipFill>
          <a:blip r:embed="rId5">
            <a:alphaModFix/>
          </a:blip>
          <a:stretch>
            <a:fillRect/>
          </a:stretch>
        </p:blipFill>
        <p:spPr>
          <a:xfrm>
            <a:off x="4257200" y="5298571"/>
            <a:ext cx="797750" cy="791800"/>
          </a:xfrm>
          <a:prstGeom prst="rect">
            <a:avLst/>
          </a:prstGeom>
          <a:noFill/>
          <a:ln>
            <a:noFill/>
          </a:ln>
        </p:spPr>
      </p:pic>
      <p:pic>
        <p:nvPicPr>
          <p:cNvPr id="664" name="Google Shape;664;p25"/>
          <p:cNvPicPr preferRelativeResize="0"/>
          <p:nvPr/>
        </p:nvPicPr>
        <p:blipFill>
          <a:blip r:embed="rId6">
            <a:alphaModFix/>
          </a:blip>
          <a:stretch>
            <a:fillRect/>
          </a:stretch>
        </p:blipFill>
        <p:spPr>
          <a:xfrm>
            <a:off x="3620250" y="5364474"/>
            <a:ext cx="4965321" cy="79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descr="A red and white dart in the center of a dartboard&#10;&#10;Description automatically generated" id="210" name="Google Shape;210;p5"/>
          <p:cNvPicPr preferRelativeResize="0"/>
          <p:nvPr>
            <p:ph idx="2" type="pic"/>
          </p:nvPr>
        </p:nvPicPr>
        <p:blipFill rotWithShape="1">
          <a:blip r:embed="rId3">
            <a:alphaModFix/>
          </a:blip>
          <a:srcRect b="8435" l="0" r="0" t="8436"/>
          <a:stretch/>
        </p:blipFill>
        <p:spPr>
          <a:xfrm>
            <a:off x="-4338735" y="-2226689"/>
            <a:ext cx="19721032" cy="10900834"/>
          </a:xfrm>
          <a:prstGeom prst="rect">
            <a:avLst/>
          </a:prstGeom>
          <a:noFill/>
          <a:ln>
            <a:noFill/>
          </a:ln>
        </p:spPr>
      </p:pic>
      <p:sp>
        <p:nvSpPr>
          <p:cNvPr id="211" name="Google Shape;211;p5"/>
          <p:cNvSpPr/>
          <p:nvPr/>
        </p:nvSpPr>
        <p:spPr>
          <a:xfrm>
            <a:off x="701964" y="1025236"/>
            <a:ext cx="5551054" cy="4663670"/>
          </a:xfrm>
          <a:prstGeom prst="rect">
            <a:avLst/>
          </a:prstGeom>
          <a:gradFill>
            <a:gsLst>
              <a:gs pos="0">
                <a:srgbClr val="AA031B">
                  <a:alpha val="51764"/>
                </a:srgbClr>
              </a:gs>
              <a:gs pos="100000">
                <a:srgbClr val="068AAF">
                  <a:alpha val="5176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12" name="Google Shape;212;p5"/>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Analysis stages</a:t>
            </a:r>
            <a:endParaRPr/>
          </a:p>
        </p:txBody>
      </p:sp>
      <p:sp>
        <p:nvSpPr>
          <p:cNvPr id="213" name="Google Shape;213;p5"/>
          <p:cNvSpPr txBox="1"/>
          <p:nvPr>
            <p:ph idx="3" type="body"/>
          </p:nvPr>
        </p:nvSpPr>
        <p:spPr>
          <a:xfrm>
            <a:off x="838199" y="2401456"/>
            <a:ext cx="5288963" cy="1937280"/>
          </a:xfrm>
          <a:prstGeom prst="rect">
            <a:avLst/>
          </a:prstGeom>
          <a:noFill/>
          <a:ln>
            <a:noFill/>
          </a:ln>
        </p:spPr>
        <p:txBody>
          <a:bodyPr anchorCtr="0" anchor="t" bIns="45700" lIns="0" spcFirstLastPara="1" rIns="91425" wrap="square" tIns="45700">
            <a:normAutofit/>
          </a:bodyPr>
          <a:lstStyle/>
          <a:p>
            <a:pPr indent="-228600" lvl="0" marL="180000" rtl="0" algn="l">
              <a:lnSpc>
                <a:spcPct val="90000"/>
              </a:lnSpc>
              <a:spcBef>
                <a:spcPts val="0"/>
              </a:spcBef>
              <a:spcAft>
                <a:spcPts val="0"/>
              </a:spcAft>
              <a:buClr>
                <a:schemeClr val="lt2"/>
              </a:buClr>
              <a:buSzPts val="3600"/>
              <a:buFont typeface="Arial"/>
              <a:buChar char="•"/>
            </a:pPr>
            <a:r>
              <a:rPr lang="en-US" sz="3600"/>
              <a:t>Similarity Analysis</a:t>
            </a:r>
            <a:endParaRPr/>
          </a:p>
          <a:p>
            <a:pPr indent="-228600" lvl="0" marL="180000" rtl="0" algn="l">
              <a:lnSpc>
                <a:spcPct val="90000"/>
              </a:lnSpc>
              <a:spcBef>
                <a:spcPts val="600"/>
              </a:spcBef>
              <a:spcAft>
                <a:spcPts val="0"/>
              </a:spcAft>
              <a:buClr>
                <a:schemeClr val="lt2"/>
              </a:buClr>
              <a:buSzPts val="3600"/>
              <a:buFont typeface="Arial"/>
              <a:buChar char="•"/>
            </a:pPr>
            <a:r>
              <a:rPr lang="en-US" sz="3600"/>
              <a:t>Model Development</a:t>
            </a:r>
            <a:endParaRPr/>
          </a:p>
          <a:p>
            <a:pPr indent="-228600" lvl="0" marL="180000" rtl="0" algn="l">
              <a:lnSpc>
                <a:spcPct val="90000"/>
              </a:lnSpc>
              <a:spcBef>
                <a:spcPts val="600"/>
              </a:spcBef>
              <a:spcAft>
                <a:spcPts val="0"/>
              </a:spcAft>
              <a:buClr>
                <a:schemeClr val="lt2"/>
              </a:buClr>
              <a:buSzPts val="3600"/>
              <a:buFont typeface="Arial"/>
              <a:buChar char="•"/>
            </a:pPr>
            <a:r>
              <a:rPr lang="en-US" sz="3600"/>
              <a:t>Model Evaluation</a:t>
            </a:r>
            <a:endParaRPr/>
          </a:p>
        </p:txBody>
      </p:sp>
      <p:sp>
        <p:nvSpPr>
          <p:cNvPr id="214" name="Google Shape;214;p5"/>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chemeClr val="lt1"/>
                </a:solidFill>
                <a:latin typeface="Gill Sans"/>
                <a:ea typeface="Gill Sans"/>
                <a:cs typeface="Gill Sans"/>
                <a:sym typeface="Gill Sans"/>
              </a:rPr>
              <a:t>Human Activity Recognition</a:t>
            </a:r>
            <a:endParaRPr/>
          </a:p>
        </p:txBody>
      </p:sp>
      <p:cxnSp>
        <p:nvCxnSpPr>
          <p:cNvPr id="215" name="Google Shape;215;p5"/>
          <p:cNvCxnSpPr/>
          <p:nvPr/>
        </p:nvCxnSpPr>
        <p:spPr>
          <a:xfrm flipH="1" rot="10800000">
            <a:off x="441376" y="816857"/>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A red and white dart in the center of a dartboard&#10;&#10;Description automatically generated" id="221" name="Google Shape;221;p6"/>
          <p:cNvPicPr preferRelativeResize="0"/>
          <p:nvPr>
            <p:ph idx="2" type="pic"/>
          </p:nvPr>
        </p:nvPicPr>
        <p:blipFill rotWithShape="1">
          <a:blip r:embed="rId3">
            <a:alphaModFix/>
          </a:blip>
          <a:srcRect b="8435" l="0" r="0" t="8436"/>
          <a:stretch/>
        </p:blipFill>
        <p:spPr>
          <a:xfrm>
            <a:off x="-6354148" y="-2814517"/>
            <a:ext cx="19721032" cy="10900834"/>
          </a:xfrm>
          <a:prstGeom prst="rect">
            <a:avLst/>
          </a:prstGeom>
          <a:noFill/>
          <a:ln>
            <a:noFill/>
          </a:ln>
        </p:spPr>
      </p:pic>
      <p:sp>
        <p:nvSpPr>
          <p:cNvPr id="222" name="Google Shape;222;p6"/>
          <p:cNvSpPr/>
          <p:nvPr/>
        </p:nvSpPr>
        <p:spPr>
          <a:xfrm>
            <a:off x="701964" y="1025236"/>
            <a:ext cx="5551054" cy="4663670"/>
          </a:xfrm>
          <a:prstGeom prst="rect">
            <a:avLst/>
          </a:prstGeom>
          <a:gradFill>
            <a:gsLst>
              <a:gs pos="0">
                <a:srgbClr val="AA031B">
                  <a:alpha val="51764"/>
                </a:srgbClr>
              </a:gs>
              <a:gs pos="100000">
                <a:srgbClr val="068AAF">
                  <a:alpha val="5176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23" name="Google Shape;223;p6"/>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Similarity Analysis</a:t>
            </a:r>
            <a:endParaRPr/>
          </a:p>
        </p:txBody>
      </p:sp>
      <p:sp>
        <p:nvSpPr>
          <p:cNvPr id="224" name="Google Shape;224;p6"/>
          <p:cNvSpPr txBox="1"/>
          <p:nvPr>
            <p:ph idx="3" type="body"/>
          </p:nvPr>
        </p:nvSpPr>
        <p:spPr>
          <a:xfrm>
            <a:off x="838199" y="2401455"/>
            <a:ext cx="5288963" cy="3287451"/>
          </a:xfrm>
          <a:prstGeom prst="rect">
            <a:avLst/>
          </a:prstGeom>
          <a:noFill/>
          <a:ln>
            <a:noFill/>
          </a:ln>
        </p:spPr>
        <p:txBody>
          <a:bodyPr anchorCtr="0" anchor="t" bIns="45700" lIns="0" spcFirstLastPara="1" rIns="91425" wrap="square" tIns="45700">
            <a:normAutofit/>
          </a:bodyPr>
          <a:lstStyle/>
          <a:p>
            <a:pPr indent="-180000" lvl="0" marL="180000" rtl="0" algn="l">
              <a:lnSpc>
                <a:spcPct val="90000"/>
              </a:lnSpc>
              <a:spcBef>
                <a:spcPts val="0"/>
              </a:spcBef>
              <a:spcAft>
                <a:spcPts val="0"/>
              </a:spcAft>
              <a:buClr>
                <a:schemeClr val="lt2"/>
              </a:buClr>
              <a:buSzPts val="2400"/>
              <a:buFont typeface="Arial"/>
              <a:buChar char="•"/>
            </a:pPr>
            <a:r>
              <a:rPr lang="en-US" sz="2400"/>
              <a:t>In our analysis, we employ clustering techniques such as t-sne or k-means clustering to group physically similar activities based on the recorded metrics. </a:t>
            </a:r>
            <a:endParaRPr/>
          </a:p>
        </p:txBody>
      </p:sp>
      <p:sp>
        <p:nvSpPr>
          <p:cNvPr id="225" name="Google Shape;225;p6"/>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chemeClr val="lt1"/>
                </a:solidFill>
                <a:latin typeface="Gill Sans"/>
                <a:ea typeface="Gill Sans"/>
                <a:cs typeface="Gill Sans"/>
                <a:sym typeface="Gill Sans"/>
              </a:rPr>
              <a:t>Human Activity Recognition</a:t>
            </a:r>
            <a:endParaRPr/>
          </a:p>
        </p:txBody>
      </p:sp>
      <p:cxnSp>
        <p:nvCxnSpPr>
          <p:cNvPr id="226" name="Google Shape;226;p6"/>
          <p:cNvCxnSpPr/>
          <p:nvPr/>
        </p:nvCxnSpPr>
        <p:spPr>
          <a:xfrm flipH="1" rot="10800000">
            <a:off x="441376" y="816857"/>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A red and white dart in the center of a dartboard&#10;&#10;Description automatically generated" id="232" name="Google Shape;232;p7"/>
          <p:cNvPicPr preferRelativeResize="0"/>
          <p:nvPr>
            <p:ph idx="2" type="pic"/>
          </p:nvPr>
        </p:nvPicPr>
        <p:blipFill rotWithShape="1">
          <a:blip r:embed="rId3">
            <a:alphaModFix/>
          </a:blip>
          <a:srcRect b="8435" l="0" r="0" t="8436"/>
          <a:stretch/>
        </p:blipFill>
        <p:spPr>
          <a:xfrm>
            <a:off x="-7997711" y="-3654008"/>
            <a:ext cx="20283618" cy="11211804"/>
          </a:xfrm>
          <a:prstGeom prst="rect">
            <a:avLst/>
          </a:prstGeom>
          <a:noFill/>
          <a:ln>
            <a:noFill/>
          </a:ln>
        </p:spPr>
      </p:pic>
      <p:sp>
        <p:nvSpPr>
          <p:cNvPr id="233" name="Google Shape;233;p7"/>
          <p:cNvSpPr/>
          <p:nvPr/>
        </p:nvSpPr>
        <p:spPr>
          <a:xfrm>
            <a:off x="701964" y="1025236"/>
            <a:ext cx="5551054" cy="4663670"/>
          </a:xfrm>
          <a:prstGeom prst="rect">
            <a:avLst/>
          </a:prstGeom>
          <a:gradFill>
            <a:gsLst>
              <a:gs pos="0">
                <a:srgbClr val="AA031B">
                  <a:alpha val="51764"/>
                </a:srgbClr>
              </a:gs>
              <a:gs pos="100000">
                <a:srgbClr val="068AAF">
                  <a:alpha val="5176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34" name="Google Shape;234;p7"/>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Gill Sans"/>
              <a:buNone/>
            </a:pPr>
            <a:r>
              <a:rPr lang="en-US"/>
              <a:t>Model Development</a:t>
            </a:r>
            <a:endParaRPr/>
          </a:p>
        </p:txBody>
      </p:sp>
      <p:sp>
        <p:nvSpPr>
          <p:cNvPr id="235" name="Google Shape;235;p7"/>
          <p:cNvSpPr txBox="1"/>
          <p:nvPr>
            <p:ph idx="3" type="body"/>
          </p:nvPr>
        </p:nvSpPr>
        <p:spPr>
          <a:xfrm>
            <a:off x="838199" y="2401455"/>
            <a:ext cx="5288963" cy="3287451"/>
          </a:xfrm>
          <a:prstGeom prst="rect">
            <a:avLst/>
          </a:prstGeom>
          <a:noFill/>
          <a:ln>
            <a:noFill/>
          </a:ln>
        </p:spPr>
        <p:txBody>
          <a:bodyPr anchorCtr="0" anchor="t" bIns="45700" lIns="0" spcFirstLastPara="1" rIns="91425" wrap="square" tIns="45700">
            <a:normAutofit/>
          </a:bodyPr>
          <a:lstStyle/>
          <a:p>
            <a:pPr indent="-180000" lvl="0" marL="180000" rtl="0" algn="l">
              <a:lnSpc>
                <a:spcPct val="90000"/>
              </a:lnSpc>
              <a:spcBef>
                <a:spcPts val="0"/>
              </a:spcBef>
              <a:spcAft>
                <a:spcPts val="0"/>
              </a:spcAft>
              <a:buClr>
                <a:schemeClr val="lt2"/>
              </a:buClr>
              <a:buSzPts val="2400"/>
              <a:buFont typeface="Arial"/>
              <a:buChar char="•"/>
            </a:pPr>
            <a:r>
              <a:rPr lang="en-US" sz="2400"/>
              <a:t>For the development of our predictive model, we explore various machine learning algorithms. These models undergo rigorous evaluation using methods like cross-validation and hyperparameter tuning to ensure robustness and accuracy. </a:t>
            </a:r>
            <a:endParaRPr/>
          </a:p>
        </p:txBody>
      </p:sp>
      <p:sp>
        <p:nvSpPr>
          <p:cNvPr id="236" name="Google Shape;236;p7"/>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chemeClr val="lt1"/>
                </a:solidFill>
                <a:latin typeface="Gill Sans"/>
                <a:ea typeface="Gill Sans"/>
                <a:cs typeface="Gill Sans"/>
                <a:sym typeface="Gill Sans"/>
              </a:rPr>
              <a:t>Human Activity Recognition</a:t>
            </a:r>
            <a:endParaRPr/>
          </a:p>
        </p:txBody>
      </p:sp>
      <p:cxnSp>
        <p:nvCxnSpPr>
          <p:cNvPr id="237" name="Google Shape;237;p7"/>
          <p:cNvCxnSpPr/>
          <p:nvPr/>
        </p:nvCxnSpPr>
        <p:spPr>
          <a:xfrm flipH="1" rot="10800000">
            <a:off x="441376" y="816857"/>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A red and white dart in the center of a dartboard&#10;&#10;Description automatically generated" id="243" name="Google Shape;243;p8"/>
          <p:cNvPicPr preferRelativeResize="0"/>
          <p:nvPr>
            <p:ph idx="2" type="pic"/>
          </p:nvPr>
        </p:nvPicPr>
        <p:blipFill rotWithShape="1">
          <a:blip r:embed="rId3">
            <a:alphaModFix/>
          </a:blip>
          <a:srcRect b="8435" l="0" r="0" t="8436"/>
          <a:stretch/>
        </p:blipFill>
        <p:spPr>
          <a:xfrm>
            <a:off x="-9005642" y="-4335142"/>
            <a:ext cx="21228914" cy="11734318"/>
          </a:xfrm>
          <a:prstGeom prst="rect">
            <a:avLst/>
          </a:prstGeom>
          <a:noFill/>
          <a:ln>
            <a:noFill/>
          </a:ln>
        </p:spPr>
      </p:pic>
      <p:sp>
        <p:nvSpPr>
          <p:cNvPr id="244" name="Google Shape;244;p8"/>
          <p:cNvSpPr/>
          <p:nvPr/>
        </p:nvSpPr>
        <p:spPr>
          <a:xfrm>
            <a:off x="701964" y="1025236"/>
            <a:ext cx="5551054" cy="4663670"/>
          </a:xfrm>
          <a:prstGeom prst="rect">
            <a:avLst/>
          </a:prstGeom>
          <a:gradFill>
            <a:gsLst>
              <a:gs pos="0">
                <a:srgbClr val="AA031B">
                  <a:alpha val="51764"/>
                </a:srgbClr>
              </a:gs>
              <a:gs pos="100000">
                <a:srgbClr val="068AAF">
                  <a:alpha val="51764"/>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45" name="Google Shape;245;p8"/>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Model Evaluation</a:t>
            </a:r>
            <a:endParaRPr/>
          </a:p>
        </p:txBody>
      </p:sp>
      <p:sp>
        <p:nvSpPr>
          <p:cNvPr id="246" name="Google Shape;246;p8"/>
          <p:cNvSpPr txBox="1"/>
          <p:nvPr>
            <p:ph idx="3" type="body"/>
          </p:nvPr>
        </p:nvSpPr>
        <p:spPr>
          <a:xfrm>
            <a:off x="838199" y="2401455"/>
            <a:ext cx="5288963" cy="3287451"/>
          </a:xfrm>
          <a:prstGeom prst="rect">
            <a:avLst/>
          </a:prstGeom>
          <a:noFill/>
          <a:ln>
            <a:noFill/>
          </a:ln>
        </p:spPr>
        <p:txBody>
          <a:bodyPr anchorCtr="0" anchor="t" bIns="45700" lIns="0" spcFirstLastPara="1" rIns="91425" wrap="square" tIns="45700">
            <a:normAutofit/>
          </a:bodyPr>
          <a:lstStyle/>
          <a:p>
            <a:pPr indent="-180000" lvl="0" marL="180000" rtl="0" algn="l">
              <a:lnSpc>
                <a:spcPct val="90000"/>
              </a:lnSpc>
              <a:spcBef>
                <a:spcPts val="0"/>
              </a:spcBef>
              <a:spcAft>
                <a:spcPts val="0"/>
              </a:spcAft>
              <a:buClr>
                <a:schemeClr val="lt2"/>
              </a:buClr>
              <a:buSzPts val="2400"/>
              <a:buFont typeface="Arial"/>
              <a:buChar char="•"/>
            </a:pPr>
            <a:r>
              <a:rPr lang="en-US" sz="2400"/>
              <a:t>To gauge the effectiveness of our models in classifying physical activities, we will assess them using performance metrics including precision, recall, F1-score, and accuracy. </a:t>
            </a:r>
            <a:endParaRPr/>
          </a:p>
        </p:txBody>
      </p:sp>
      <p:sp>
        <p:nvSpPr>
          <p:cNvPr id="247" name="Google Shape;247;p8"/>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chemeClr val="lt1"/>
                </a:solidFill>
                <a:latin typeface="Gill Sans"/>
                <a:ea typeface="Gill Sans"/>
                <a:cs typeface="Gill Sans"/>
                <a:sym typeface="Gill Sans"/>
              </a:rPr>
              <a:t>Human Activity Recognition</a:t>
            </a:r>
            <a:endParaRPr/>
          </a:p>
        </p:txBody>
      </p:sp>
      <p:cxnSp>
        <p:nvCxnSpPr>
          <p:cNvPr id="248" name="Google Shape;248;p8"/>
          <p:cNvCxnSpPr/>
          <p:nvPr/>
        </p:nvCxnSpPr>
        <p:spPr>
          <a:xfrm flipH="1" rot="10800000">
            <a:off x="441376" y="816857"/>
            <a:ext cx="1" cy="2188805"/>
          </a:xfrm>
          <a:prstGeom prst="straightConnector1">
            <a:avLst/>
          </a:prstGeom>
          <a:noFill/>
          <a:ln cap="flat" cmpd="sng" w="38100">
            <a:solidFill>
              <a:schemeClr val="lt1"/>
            </a:solidFill>
            <a:prstDash val="solid"/>
            <a:miter lim="4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A person with a beard and glasses&#10;&#10;Description automatically generated" id="254" name="Google Shape;254;p9"/>
          <p:cNvPicPr preferRelativeResize="0"/>
          <p:nvPr/>
        </p:nvPicPr>
        <p:blipFill rotWithShape="1">
          <a:blip r:embed="rId3">
            <a:alphaModFix/>
          </a:blip>
          <a:srcRect b="0" l="0" r="0" t="0"/>
          <a:stretch/>
        </p:blipFill>
        <p:spPr>
          <a:xfrm>
            <a:off x="803530" y="-1"/>
            <a:ext cx="4989946" cy="7484919"/>
          </a:xfrm>
          <a:prstGeom prst="rect">
            <a:avLst/>
          </a:prstGeom>
          <a:noFill/>
          <a:ln>
            <a:noFill/>
          </a:ln>
        </p:spPr>
      </p:pic>
      <p:sp>
        <p:nvSpPr>
          <p:cNvPr id="255" name="Google Shape;255;p9"/>
          <p:cNvSpPr/>
          <p:nvPr/>
        </p:nvSpPr>
        <p:spPr>
          <a:xfrm>
            <a:off x="803530" y="0"/>
            <a:ext cx="4989942" cy="7315200"/>
          </a:xfrm>
          <a:prstGeom prst="rect">
            <a:avLst/>
          </a:prstGeom>
          <a:gradFill>
            <a:gsLst>
              <a:gs pos="0">
                <a:srgbClr val="98A246">
                  <a:alpha val="49803"/>
                </a:srgbClr>
              </a:gs>
              <a:gs pos="100000">
                <a:srgbClr val="EA96A3"/>
              </a:gs>
            </a:gsLst>
            <a:lin ang="16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Libre Franklin"/>
              <a:ea typeface="Libre Franklin"/>
              <a:cs typeface="Libre Franklin"/>
              <a:sym typeface="Libre Franklin"/>
            </a:endParaRPr>
          </a:p>
        </p:txBody>
      </p:sp>
      <p:sp>
        <p:nvSpPr>
          <p:cNvPr id="256" name="Google Shape;256;p9"/>
          <p:cNvSpPr txBox="1"/>
          <p:nvPr>
            <p:ph type="title"/>
          </p:nvPr>
        </p:nvSpPr>
        <p:spPr>
          <a:xfrm>
            <a:off x="841248" y="1169256"/>
            <a:ext cx="5285914" cy="7826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a:t>Data Exploration</a:t>
            </a:r>
            <a:endParaRPr/>
          </a:p>
        </p:txBody>
      </p:sp>
      <p:sp>
        <p:nvSpPr>
          <p:cNvPr id="257" name="Google Shape;257;p9"/>
          <p:cNvSpPr txBox="1"/>
          <p:nvPr>
            <p:ph idx="3" type="body"/>
          </p:nvPr>
        </p:nvSpPr>
        <p:spPr>
          <a:xfrm>
            <a:off x="838200" y="2255744"/>
            <a:ext cx="4989946" cy="4449856"/>
          </a:xfrm>
          <a:prstGeom prst="rect">
            <a:avLst/>
          </a:prstGeom>
          <a:noFill/>
          <a:ln>
            <a:noFill/>
          </a:ln>
        </p:spPr>
        <p:txBody>
          <a:bodyPr anchorCtr="0" anchor="t" bIns="45700" lIns="0" spcFirstLastPara="1" rIns="91425" wrap="square" tIns="45700">
            <a:normAutofit/>
          </a:bodyPr>
          <a:lstStyle/>
          <a:p>
            <a:pPr indent="-571500" lvl="0" marL="723900" rtl="0" algn="l">
              <a:lnSpc>
                <a:spcPct val="90000"/>
              </a:lnSpc>
              <a:spcBef>
                <a:spcPts val="0"/>
              </a:spcBef>
              <a:spcAft>
                <a:spcPts val="0"/>
              </a:spcAft>
              <a:buClr>
                <a:schemeClr val="lt1"/>
              </a:buClr>
              <a:buSzPts val="3600"/>
              <a:buChar char="•"/>
            </a:pPr>
            <a:r>
              <a:rPr lang="en-US" sz="3600"/>
              <a:t>Labeled data covering </a:t>
            </a:r>
            <a:r>
              <a:rPr lang="en-US" sz="3600">
                <a:solidFill>
                  <a:schemeClr val="dk1"/>
                </a:solidFill>
                <a:highlight>
                  <a:srgbClr val="FFFF00"/>
                </a:highlight>
              </a:rPr>
              <a:t>29</a:t>
            </a:r>
            <a:r>
              <a:rPr lang="en-US" sz="3600"/>
              <a:t> physical metrics </a:t>
            </a:r>
            <a:endParaRPr/>
          </a:p>
          <a:p>
            <a:pPr indent="-78400" lvl="0" marL="180000" rtl="0" algn="l">
              <a:lnSpc>
                <a:spcPct val="90000"/>
              </a:lnSpc>
              <a:spcBef>
                <a:spcPts val="600"/>
              </a:spcBef>
              <a:spcAft>
                <a:spcPts val="0"/>
              </a:spcAft>
              <a:buClr>
                <a:schemeClr val="lt2"/>
              </a:buClr>
              <a:buSzPts val="1600"/>
              <a:buFont typeface="Arial"/>
              <a:buNone/>
            </a:pPr>
            <a:r>
              <a:t/>
            </a:r>
            <a:endParaRPr/>
          </a:p>
        </p:txBody>
      </p:sp>
      <p:sp>
        <p:nvSpPr>
          <p:cNvPr id="258" name="Google Shape;258;p9"/>
          <p:cNvSpPr/>
          <p:nvPr/>
        </p:nvSpPr>
        <p:spPr>
          <a:xfrm rot="-5400000">
            <a:off x="-953295" y="4350527"/>
            <a:ext cx="2744790" cy="284693"/>
          </a:xfrm>
          <a:prstGeom prst="rect">
            <a:avLst/>
          </a:prstGeom>
          <a:noFill/>
          <a:ln>
            <a:noFill/>
          </a:ln>
        </p:spPr>
        <p:txBody>
          <a:bodyPr anchorCtr="0" anchor="ctr" bIns="19050" lIns="19050" spcFirstLastPara="1" rIns="19050" wrap="square" tIns="19050">
            <a:spAutoFit/>
          </a:bodyPr>
          <a:lstStyle/>
          <a:p>
            <a:pPr indent="0" lvl="0" marL="0" marR="0" rtl="0" algn="l">
              <a:spcBef>
                <a:spcPts val="0"/>
              </a:spcBef>
              <a:spcAft>
                <a:spcPts val="0"/>
              </a:spcAft>
              <a:buNone/>
            </a:pPr>
            <a:r>
              <a:rPr b="1" i="0" lang="en-US" sz="1600" u="none" cap="none" strike="noStrike">
                <a:solidFill>
                  <a:srgbClr val="4AAD96"/>
                </a:solidFill>
                <a:latin typeface="Gill Sans"/>
                <a:ea typeface="Gill Sans"/>
                <a:cs typeface="Gill Sans"/>
                <a:sym typeface="Gill Sans"/>
              </a:rPr>
              <a:t>Human Activity Recognition</a:t>
            </a:r>
            <a:endParaRPr/>
          </a:p>
        </p:txBody>
      </p:sp>
      <p:cxnSp>
        <p:nvCxnSpPr>
          <p:cNvPr id="259" name="Google Shape;259;p9"/>
          <p:cNvCxnSpPr/>
          <p:nvPr/>
        </p:nvCxnSpPr>
        <p:spPr>
          <a:xfrm flipH="1" rot="10800000">
            <a:off x="441376" y="816857"/>
            <a:ext cx="1" cy="2188805"/>
          </a:xfrm>
          <a:prstGeom prst="straightConnector1">
            <a:avLst/>
          </a:prstGeom>
          <a:noFill/>
          <a:ln cap="flat" cmpd="sng" w="38100">
            <a:solidFill>
              <a:srgbClr val="4AAD96"/>
            </a:solidFill>
            <a:prstDash val="solid"/>
            <a:miter lim="400000"/>
            <a:headEnd len="sm" w="sm" type="none"/>
            <a:tailEnd len="sm" w="sm" type="none"/>
          </a:ln>
        </p:spPr>
      </p:cxnSp>
      <p:pic>
        <p:nvPicPr>
          <p:cNvPr id="260" name="Google Shape;260;p9"/>
          <p:cNvPicPr preferRelativeResize="0"/>
          <p:nvPr/>
        </p:nvPicPr>
        <p:blipFill rotWithShape="1">
          <a:blip r:embed="rId4">
            <a:alphaModFix/>
          </a:blip>
          <a:srcRect b="0" l="0" r="0" t="0"/>
          <a:stretch/>
        </p:blipFill>
        <p:spPr>
          <a:xfrm>
            <a:off x="6292215" y="1376798"/>
            <a:ext cx="4719168" cy="3924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2023-09-08T07:16:13Z</dcterms:created>
  <dc:creator>Mircheva, Simona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